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92" r:id="rId6"/>
    <p:sldId id="293" r:id="rId7"/>
    <p:sldId id="296" r:id="rId8"/>
    <p:sldId id="266" r:id="rId9"/>
    <p:sldId id="262" r:id="rId10"/>
    <p:sldId id="263" r:id="rId11"/>
    <p:sldId id="264" r:id="rId12"/>
    <p:sldId id="265" r:id="rId13"/>
    <p:sldId id="267" r:id="rId14"/>
    <p:sldId id="268" r:id="rId15"/>
    <p:sldId id="269" r:id="rId16"/>
    <p:sldId id="270" r:id="rId17"/>
    <p:sldId id="271" r:id="rId18"/>
    <p:sldId id="272" r:id="rId19"/>
    <p:sldId id="273" r:id="rId20"/>
    <p:sldId id="274" r:id="rId21"/>
    <p:sldId id="275" r:id="rId22"/>
    <p:sldId id="276" r:id="rId23"/>
    <p:sldId id="27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C11B7FB-14B9-40F0-A86B-F3424F3AC88A}" type="datetimeFigureOut">
              <a:rPr lang="tr-TR" smtClean="0"/>
              <a:t>23.05.2024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907473C-65CC-4159-9393-4CDAA2B17B5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8028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C11B7FB-14B9-40F0-A86B-F3424F3AC88A}" type="datetimeFigureOut">
              <a:rPr lang="tr-TR" smtClean="0"/>
              <a:t>23.05.2024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907473C-65CC-4159-9393-4CDAA2B17B5A}" type="slidenum">
              <a:rPr lang="tr-TR" smtClean="0"/>
              <a:t>‹#›</a:t>
            </a:fld>
            <a:endParaRPr lang="tr-TR"/>
          </a:p>
        </p:txBody>
      </p:sp>
    </p:spTree>
    <p:extLst>
      <p:ext uri="{BB962C8B-B14F-4D97-AF65-F5344CB8AC3E}">
        <p14:creationId xmlns:p14="http://schemas.microsoft.com/office/powerpoint/2010/main" val="501367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C11B7FB-14B9-40F0-A86B-F3424F3AC88A}" type="datetimeFigureOut">
              <a:rPr lang="tr-TR" smtClean="0"/>
              <a:t>23.05.2024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907473C-65CC-4159-9393-4CDAA2B17B5A}" type="slidenum">
              <a:rPr lang="tr-TR" smtClean="0"/>
              <a:t>‹#›</a:t>
            </a:fld>
            <a:endParaRPr lang="tr-TR"/>
          </a:p>
        </p:txBody>
      </p:sp>
    </p:spTree>
    <p:extLst>
      <p:ext uri="{BB962C8B-B14F-4D97-AF65-F5344CB8AC3E}">
        <p14:creationId xmlns:p14="http://schemas.microsoft.com/office/powerpoint/2010/main" val="2082927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C11B7FB-14B9-40F0-A86B-F3424F3AC88A}" type="datetimeFigureOut">
              <a:rPr lang="tr-TR" smtClean="0"/>
              <a:t>23.05.2024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907473C-65CC-4159-9393-4CDAA2B17B5A}" type="slidenum">
              <a:rPr lang="tr-TR" smtClean="0"/>
              <a:t>‹#›</a:t>
            </a:fld>
            <a:endParaRPr lang="tr-TR"/>
          </a:p>
        </p:txBody>
      </p:sp>
    </p:spTree>
    <p:extLst>
      <p:ext uri="{BB962C8B-B14F-4D97-AF65-F5344CB8AC3E}">
        <p14:creationId xmlns:p14="http://schemas.microsoft.com/office/powerpoint/2010/main" val="632167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C11B7FB-14B9-40F0-A86B-F3424F3AC88A}" type="datetimeFigureOut">
              <a:rPr lang="tr-TR" smtClean="0"/>
              <a:t>23.05.2024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907473C-65CC-4159-9393-4CDAA2B17B5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8985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C11B7FB-14B9-40F0-A86B-F3424F3AC88A}" type="datetimeFigureOut">
              <a:rPr lang="tr-TR" smtClean="0"/>
              <a:t>23.05.2024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907473C-65CC-4159-9393-4CDAA2B17B5A}" type="slidenum">
              <a:rPr lang="tr-TR" smtClean="0"/>
              <a:t>‹#›</a:t>
            </a:fld>
            <a:endParaRPr lang="tr-TR"/>
          </a:p>
        </p:txBody>
      </p:sp>
    </p:spTree>
    <p:extLst>
      <p:ext uri="{BB962C8B-B14F-4D97-AF65-F5344CB8AC3E}">
        <p14:creationId xmlns:p14="http://schemas.microsoft.com/office/powerpoint/2010/main" val="42688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C11B7FB-14B9-40F0-A86B-F3424F3AC88A}" type="datetimeFigureOut">
              <a:rPr lang="tr-TR" smtClean="0"/>
              <a:t>23.05.2024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907473C-65CC-4159-9393-4CDAA2B17B5A}" type="slidenum">
              <a:rPr lang="tr-TR" smtClean="0"/>
              <a:t>‹#›</a:t>
            </a:fld>
            <a:endParaRPr lang="tr-TR"/>
          </a:p>
        </p:txBody>
      </p:sp>
    </p:spTree>
    <p:extLst>
      <p:ext uri="{BB962C8B-B14F-4D97-AF65-F5344CB8AC3E}">
        <p14:creationId xmlns:p14="http://schemas.microsoft.com/office/powerpoint/2010/main" val="262215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C11B7FB-14B9-40F0-A86B-F3424F3AC88A}" type="datetimeFigureOut">
              <a:rPr lang="tr-TR" smtClean="0"/>
              <a:t>23.05.2024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907473C-65CC-4159-9393-4CDAA2B17B5A}" type="slidenum">
              <a:rPr lang="tr-TR" smtClean="0"/>
              <a:t>‹#›</a:t>
            </a:fld>
            <a:endParaRPr lang="tr-TR"/>
          </a:p>
        </p:txBody>
      </p:sp>
    </p:spTree>
    <p:extLst>
      <p:ext uri="{BB962C8B-B14F-4D97-AF65-F5344CB8AC3E}">
        <p14:creationId xmlns:p14="http://schemas.microsoft.com/office/powerpoint/2010/main" val="2573844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C11B7FB-14B9-40F0-A86B-F3424F3AC88A}" type="datetimeFigureOut">
              <a:rPr lang="tr-TR" smtClean="0"/>
              <a:t>23.05.2024</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C907473C-65CC-4159-9393-4CDAA2B17B5A}" type="slidenum">
              <a:rPr lang="tr-TR" smtClean="0"/>
              <a:t>‹#›</a:t>
            </a:fld>
            <a:endParaRPr lang="tr-TR"/>
          </a:p>
        </p:txBody>
      </p:sp>
    </p:spTree>
    <p:extLst>
      <p:ext uri="{BB962C8B-B14F-4D97-AF65-F5344CB8AC3E}">
        <p14:creationId xmlns:p14="http://schemas.microsoft.com/office/powerpoint/2010/main" val="1337331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C11B7FB-14B9-40F0-A86B-F3424F3AC88A}" type="datetimeFigureOut">
              <a:rPr lang="tr-TR" smtClean="0"/>
              <a:t>23.05.2024</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907473C-65CC-4159-9393-4CDAA2B17B5A}" type="slidenum">
              <a:rPr lang="tr-TR" smtClean="0"/>
              <a:t>‹#›</a:t>
            </a:fld>
            <a:endParaRPr lang="tr-TR"/>
          </a:p>
        </p:txBody>
      </p:sp>
    </p:spTree>
    <p:extLst>
      <p:ext uri="{BB962C8B-B14F-4D97-AF65-F5344CB8AC3E}">
        <p14:creationId xmlns:p14="http://schemas.microsoft.com/office/powerpoint/2010/main" val="813351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C11B7FB-14B9-40F0-A86B-F3424F3AC88A}" type="datetimeFigureOut">
              <a:rPr lang="tr-TR" smtClean="0"/>
              <a:t>23.05.2024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907473C-65CC-4159-9393-4CDAA2B17B5A}" type="slidenum">
              <a:rPr lang="tr-TR" smtClean="0"/>
              <a:t>‹#›</a:t>
            </a:fld>
            <a:endParaRPr lang="tr-TR"/>
          </a:p>
        </p:txBody>
      </p:sp>
    </p:spTree>
    <p:extLst>
      <p:ext uri="{BB962C8B-B14F-4D97-AF65-F5344CB8AC3E}">
        <p14:creationId xmlns:p14="http://schemas.microsoft.com/office/powerpoint/2010/main" val="2186891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C11B7FB-14B9-40F0-A86B-F3424F3AC88A}" type="datetimeFigureOut">
              <a:rPr lang="tr-TR" smtClean="0"/>
              <a:t>23.05.2024</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907473C-65CC-4159-9393-4CDAA2B17B5A}"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52107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A9E899-AC28-4F0F-1B17-487BBAE83A38}"/>
              </a:ext>
            </a:extLst>
          </p:cNvPr>
          <p:cNvSpPr>
            <a:spLocks noGrp="1"/>
          </p:cNvSpPr>
          <p:nvPr>
            <p:ph type="title"/>
          </p:nvPr>
        </p:nvSpPr>
        <p:spPr/>
        <p:txBody>
          <a:bodyPr/>
          <a:lstStyle/>
          <a:p>
            <a:r>
              <a:rPr lang="tr-TR" dirty="0"/>
              <a:t>Tutundurma Tanımı</a:t>
            </a:r>
          </a:p>
        </p:txBody>
      </p:sp>
      <p:sp>
        <p:nvSpPr>
          <p:cNvPr id="3" name="İçerik Yer Tutucusu 2">
            <a:extLst>
              <a:ext uri="{FF2B5EF4-FFF2-40B4-BE49-F238E27FC236}">
                <a16:creationId xmlns:a16="http://schemas.microsoft.com/office/drawing/2014/main" id="{9EC01D9C-0C92-AA99-10A5-48575B326FA6}"/>
              </a:ext>
            </a:extLst>
          </p:cNvPr>
          <p:cNvSpPr>
            <a:spLocks noGrp="1"/>
          </p:cNvSpPr>
          <p:nvPr>
            <p:ph idx="1"/>
          </p:nvPr>
        </p:nvSpPr>
        <p:spPr/>
        <p:txBody>
          <a:bodyPr/>
          <a:lstStyle/>
          <a:p>
            <a:r>
              <a:rPr lang="tr-TR" dirty="0"/>
              <a:t>Bir fikri tutundurmak, mal ya da hizmetleri satmaya ikna etmek ve bilgi kanalları oluşturmak amacıyla satıcı tarafından başlatılan tüm çabaların koordinasyonudur. </a:t>
            </a:r>
          </a:p>
          <a:p>
            <a:endParaRPr lang="tr-TR" dirty="0"/>
          </a:p>
          <a:p>
            <a:r>
              <a:rPr lang="tr-TR" dirty="0"/>
              <a:t>Tutundurma faaliyetlerinin amacı hem nihai tüketicileri hem de toptancı ve perakendecileri kendi markalarının satışına destek vermek için ikna etmektir.</a:t>
            </a:r>
          </a:p>
          <a:p>
            <a:endParaRPr lang="tr-TR" dirty="0"/>
          </a:p>
          <a:p>
            <a:r>
              <a:rPr lang="tr-TR" sz="1800" b="0" i="0" dirty="0">
                <a:solidFill>
                  <a:srgbClr val="242021"/>
                </a:solidFill>
                <a:effectLst/>
                <a:latin typeface="AGaramondPro-Regular"/>
              </a:rPr>
              <a:t>Pazarlama iletişimi karması ya da tutundurma karmasının temel işlevi mevcut ve potansiyel müşterilerle </a:t>
            </a:r>
            <a:r>
              <a:rPr lang="tr-TR" sz="1800" b="1" i="0" dirty="0">
                <a:solidFill>
                  <a:schemeClr val="tx1"/>
                </a:solidFill>
                <a:effectLst/>
                <a:latin typeface="AGaramondPro-Regular"/>
              </a:rPr>
              <a:t>iletişim</a:t>
            </a:r>
            <a:r>
              <a:rPr lang="tr-TR" sz="1800" b="0" i="0" dirty="0">
                <a:solidFill>
                  <a:srgbClr val="242021"/>
                </a:solidFill>
                <a:effectLst/>
                <a:latin typeface="AGaramondPro-Regular"/>
              </a:rPr>
              <a:t> kurmaktır ve reklam, halkla ilişkiler, kişisel satış, satış tutundurma ve doğrudan pazarlama faaliyetlerinden oluşur.</a:t>
            </a:r>
            <a:r>
              <a:rPr lang="tr-TR" dirty="0"/>
              <a:t> </a:t>
            </a:r>
            <a:br>
              <a:rPr lang="tr-TR" dirty="0"/>
            </a:br>
            <a:endParaRPr lang="tr-TR" dirty="0"/>
          </a:p>
        </p:txBody>
      </p:sp>
    </p:spTree>
    <p:extLst>
      <p:ext uri="{BB962C8B-B14F-4D97-AF65-F5344CB8AC3E}">
        <p14:creationId xmlns:p14="http://schemas.microsoft.com/office/powerpoint/2010/main" val="4187637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6AF0FD-EA32-AD76-73C0-F2489274252A}"/>
              </a:ext>
            </a:extLst>
          </p:cNvPr>
          <p:cNvSpPr>
            <a:spLocks noGrp="1"/>
          </p:cNvSpPr>
          <p:nvPr>
            <p:ph type="title"/>
          </p:nvPr>
        </p:nvSpPr>
        <p:spPr/>
        <p:txBody>
          <a:bodyPr/>
          <a:lstStyle/>
          <a:p>
            <a:r>
              <a:rPr lang="tr-TR" dirty="0"/>
              <a:t>Bilgilendirme Amacı</a:t>
            </a:r>
          </a:p>
        </p:txBody>
      </p:sp>
      <p:sp>
        <p:nvSpPr>
          <p:cNvPr id="3" name="İçerik Yer Tutucusu 2">
            <a:extLst>
              <a:ext uri="{FF2B5EF4-FFF2-40B4-BE49-F238E27FC236}">
                <a16:creationId xmlns:a16="http://schemas.microsoft.com/office/drawing/2014/main" id="{249E3884-FE5D-9750-068E-ED639D93714D}"/>
              </a:ext>
            </a:extLst>
          </p:cNvPr>
          <p:cNvSpPr>
            <a:spLocks noGrp="1"/>
          </p:cNvSpPr>
          <p:nvPr>
            <p:ph idx="1"/>
          </p:nvPr>
        </p:nvSpPr>
        <p:spPr/>
        <p:txBody>
          <a:bodyPr>
            <a:normAutofit fontScale="85000" lnSpcReduction="20000"/>
          </a:bodyPr>
          <a:lstStyle/>
          <a:p>
            <a:pPr marL="342900" indent="-342900">
              <a:buFont typeface="+mj-lt"/>
              <a:buAutoNum type="arabicPeriod"/>
            </a:pPr>
            <a:r>
              <a:rPr lang="tr-TR" sz="1800" b="0" i="0" dirty="0">
                <a:solidFill>
                  <a:srgbClr val="242021"/>
                </a:solidFill>
                <a:effectLst/>
                <a:latin typeface="AGaramondPro-Regular-Identity-H"/>
              </a:rPr>
              <a:t>Pazara yeni çıkan bir ürün hakkında bilgi </a:t>
            </a:r>
            <a:r>
              <a:rPr lang="tr-TR" sz="1800" b="0" i="0" dirty="0">
                <a:solidFill>
                  <a:srgbClr val="242021"/>
                </a:solidFill>
                <a:effectLst/>
                <a:latin typeface="AGaramondPro-Regular"/>
              </a:rPr>
              <a:t>vermek</a:t>
            </a:r>
          </a:p>
          <a:p>
            <a:pPr marL="342900" indent="-342900">
              <a:buFont typeface="+mj-lt"/>
              <a:buAutoNum type="arabicPeriod"/>
            </a:pPr>
            <a:r>
              <a:rPr lang="tr-TR" sz="1800" b="0" i="0" dirty="0">
                <a:solidFill>
                  <a:srgbClr val="242021"/>
                </a:solidFill>
                <a:effectLst/>
                <a:latin typeface="AGaramondPro-Regular-Identity-H"/>
              </a:rPr>
              <a:t>Bir ürün için yeni kullanım biçimleri </a:t>
            </a:r>
          </a:p>
          <a:p>
            <a:pPr marL="342900" indent="-342900">
              <a:buFont typeface="+mj-lt"/>
              <a:buAutoNum type="arabicPeriod"/>
            </a:pPr>
            <a:r>
              <a:rPr lang="tr-TR" sz="1800" b="0" i="0" dirty="0">
                <a:solidFill>
                  <a:srgbClr val="242021"/>
                </a:solidFill>
                <a:effectLst/>
                <a:latin typeface="AGaramondPro-Regular"/>
              </a:rPr>
              <a:t>önermek</a:t>
            </a:r>
          </a:p>
          <a:p>
            <a:pPr marL="342900" indent="-342900">
              <a:buFont typeface="+mj-lt"/>
              <a:buAutoNum type="arabicPeriod"/>
            </a:pPr>
            <a:r>
              <a:rPr lang="tr-TR" sz="1800" b="0" i="0" dirty="0">
                <a:solidFill>
                  <a:srgbClr val="242021"/>
                </a:solidFill>
                <a:effectLst/>
                <a:latin typeface="AGaramondPro-Regular-Identity-H"/>
              </a:rPr>
              <a:t>Pazarı bir fiyat değişikliği hakkında bilgi</a:t>
            </a:r>
            <a:r>
              <a:rPr lang="tr-TR" sz="1800" b="0" i="0" dirty="0">
                <a:solidFill>
                  <a:srgbClr val="242021"/>
                </a:solidFill>
                <a:effectLst/>
                <a:latin typeface="AGaramondPro-Regular"/>
              </a:rPr>
              <a:t>lendirmek</a:t>
            </a:r>
          </a:p>
          <a:p>
            <a:pPr marL="342900" indent="-342900">
              <a:buFont typeface="+mj-lt"/>
              <a:buAutoNum type="arabicPeriod"/>
            </a:pPr>
            <a:r>
              <a:rPr lang="tr-TR" sz="1800" b="0" i="0" dirty="0">
                <a:solidFill>
                  <a:srgbClr val="242021"/>
                </a:solidFill>
                <a:effectLst/>
                <a:latin typeface="AGaramondPro-Regular-Identity-H"/>
              </a:rPr>
              <a:t>Ürünün nasıl kullanılabileceğini açıklamak</a:t>
            </a:r>
          </a:p>
          <a:p>
            <a:pPr marL="342900" indent="-342900">
              <a:buFont typeface="+mj-lt"/>
              <a:buAutoNum type="arabicPeriod"/>
            </a:pPr>
            <a:r>
              <a:rPr lang="tr-TR" sz="1800" b="0" i="0" dirty="0">
                <a:solidFill>
                  <a:srgbClr val="242021"/>
                </a:solidFill>
                <a:effectLst/>
                <a:latin typeface="AGaramondPro-Regular-Identity-H"/>
              </a:rPr>
              <a:t>Var olan hizmetleri tanımlamak</a:t>
            </a:r>
          </a:p>
          <a:p>
            <a:pPr marL="342900" indent="-342900">
              <a:buFont typeface="+mj-lt"/>
              <a:buAutoNum type="arabicPeriod"/>
            </a:pPr>
            <a:r>
              <a:rPr lang="tr-TR" sz="1800" b="0" i="0" dirty="0">
                <a:solidFill>
                  <a:srgbClr val="242021"/>
                </a:solidFill>
                <a:effectLst/>
                <a:latin typeface="AGaramondPro-Regular-Identity-H"/>
              </a:rPr>
              <a:t>Yanlış izlenimleri düzeltmek</a:t>
            </a:r>
          </a:p>
          <a:p>
            <a:pPr marL="342900" indent="-342900">
              <a:buFont typeface="+mj-lt"/>
              <a:buAutoNum type="arabicPeriod"/>
            </a:pPr>
            <a:r>
              <a:rPr lang="tr-TR" sz="1800" b="0" i="0" dirty="0">
                <a:solidFill>
                  <a:srgbClr val="242021"/>
                </a:solidFill>
                <a:effectLst/>
                <a:latin typeface="AGaramondPro-Regular-Identity-H"/>
              </a:rPr>
              <a:t>Alıcının korkularını azaltmak</a:t>
            </a:r>
          </a:p>
          <a:p>
            <a:pPr marL="342900" indent="-342900">
              <a:buFont typeface="+mj-lt"/>
              <a:buAutoNum type="arabicPeriod"/>
            </a:pPr>
            <a:r>
              <a:rPr lang="tr-TR" sz="1800" b="0" i="0" dirty="0">
                <a:solidFill>
                  <a:srgbClr val="242021"/>
                </a:solidFill>
                <a:effectLst/>
                <a:latin typeface="AGaramondPro-Regular-Identity-H"/>
              </a:rPr>
              <a:t>Bir işletme imajı oluşturmak</a:t>
            </a:r>
            <a:r>
              <a:rPr lang="tr-TR" dirty="0"/>
              <a:t> </a:t>
            </a:r>
          </a:p>
          <a:p>
            <a:pPr marL="342900" indent="-342900">
              <a:buFont typeface="+mj-lt"/>
              <a:buAutoNum type="arabicPeriod"/>
            </a:pPr>
            <a:endParaRPr lang="tr-TR" dirty="0"/>
          </a:p>
          <a:p>
            <a:pPr marL="0" indent="0">
              <a:buNone/>
            </a:pPr>
            <a:r>
              <a:rPr lang="tr-TR" dirty="0" err="1"/>
              <a:t>Örn</a:t>
            </a:r>
            <a:r>
              <a:rPr lang="tr-TR" dirty="0"/>
              <a:t>. </a:t>
            </a:r>
            <a:r>
              <a:rPr lang="tr-TR" b="0" i="0" dirty="0" err="1">
                <a:solidFill>
                  <a:srgbClr val="040C28"/>
                </a:solidFill>
                <a:effectLst/>
                <a:latin typeface="Google Sans"/>
              </a:rPr>
              <a:t>Asperox</a:t>
            </a:r>
            <a:r>
              <a:rPr lang="tr-TR" b="0" i="0" dirty="0">
                <a:solidFill>
                  <a:srgbClr val="040C28"/>
                </a:solidFill>
                <a:effectLst/>
                <a:latin typeface="Google Sans"/>
              </a:rPr>
              <a:t> Sarı Güç, 5 Saniyede Etkili Güç!</a:t>
            </a:r>
            <a:r>
              <a:rPr lang="tr-TR" dirty="0"/>
              <a:t> </a:t>
            </a:r>
            <a:br>
              <a:rPr lang="tr-TR" dirty="0"/>
            </a:br>
            <a:endParaRPr lang="tr-TR" dirty="0"/>
          </a:p>
        </p:txBody>
      </p:sp>
    </p:spTree>
    <p:extLst>
      <p:ext uri="{BB962C8B-B14F-4D97-AF65-F5344CB8AC3E}">
        <p14:creationId xmlns:p14="http://schemas.microsoft.com/office/powerpoint/2010/main" val="3690735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AFF261-2C94-5958-4F21-395E8E12A37F}"/>
              </a:ext>
            </a:extLst>
          </p:cNvPr>
          <p:cNvSpPr>
            <a:spLocks noGrp="1"/>
          </p:cNvSpPr>
          <p:nvPr>
            <p:ph type="title"/>
          </p:nvPr>
        </p:nvSpPr>
        <p:spPr/>
        <p:txBody>
          <a:bodyPr/>
          <a:lstStyle/>
          <a:p>
            <a:r>
              <a:rPr lang="tr-TR" dirty="0"/>
              <a:t>İkna Etme Amacı</a:t>
            </a:r>
          </a:p>
        </p:txBody>
      </p:sp>
      <p:sp>
        <p:nvSpPr>
          <p:cNvPr id="3" name="İçerik Yer Tutucusu 2">
            <a:extLst>
              <a:ext uri="{FF2B5EF4-FFF2-40B4-BE49-F238E27FC236}">
                <a16:creationId xmlns:a16="http://schemas.microsoft.com/office/drawing/2014/main" id="{BBF7D686-88E2-C7FF-AB14-19FD898DED4A}"/>
              </a:ext>
            </a:extLst>
          </p:cNvPr>
          <p:cNvSpPr>
            <a:spLocks noGrp="1"/>
          </p:cNvSpPr>
          <p:nvPr>
            <p:ph idx="1"/>
          </p:nvPr>
        </p:nvSpPr>
        <p:spPr/>
        <p:txBody>
          <a:bodyPr/>
          <a:lstStyle/>
          <a:p>
            <a:pPr marL="342900" indent="-342900">
              <a:buFont typeface="+mj-lt"/>
              <a:buAutoNum type="arabicPeriod"/>
            </a:pPr>
            <a:r>
              <a:rPr lang="tr-TR" sz="1800" b="0" i="0" dirty="0">
                <a:solidFill>
                  <a:srgbClr val="242021"/>
                </a:solidFill>
                <a:effectLst/>
                <a:latin typeface="AGaramondPro-Regular-Identity-H"/>
              </a:rPr>
              <a:t>Marka tercihi yaratmak</a:t>
            </a:r>
          </a:p>
          <a:p>
            <a:pPr marL="342900" indent="-342900">
              <a:buFont typeface="+mj-lt"/>
              <a:buAutoNum type="arabicPeriod"/>
            </a:pPr>
            <a:r>
              <a:rPr lang="tr-TR" sz="1800" b="0" i="0" dirty="0">
                <a:solidFill>
                  <a:srgbClr val="242021"/>
                </a:solidFill>
                <a:effectLst/>
                <a:latin typeface="AGaramondPro-Regular-Identity-H"/>
              </a:rPr>
              <a:t>Reklamı yapılan markaya geçiş için tüketi</a:t>
            </a:r>
            <a:r>
              <a:rPr lang="tr-TR" sz="1800" b="0" i="0" dirty="0">
                <a:solidFill>
                  <a:srgbClr val="242021"/>
                </a:solidFill>
                <a:effectLst/>
                <a:latin typeface="AGaramondPro-Regular"/>
              </a:rPr>
              <a:t>cileri cesaretlendirmek</a:t>
            </a:r>
          </a:p>
          <a:p>
            <a:pPr marL="342900" indent="-342900">
              <a:buFont typeface="+mj-lt"/>
              <a:buAutoNum type="arabicPeriod"/>
            </a:pPr>
            <a:r>
              <a:rPr lang="tr-TR" sz="1800" b="0" i="0" dirty="0">
                <a:solidFill>
                  <a:srgbClr val="242021"/>
                </a:solidFill>
                <a:effectLst/>
                <a:latin typeface="AGaramondPro-Regular-Identity-H"/>
              </a:rPr>
              <a:t>Ürün özelliklerine ilişkin müşteri algılama</a:t>
            </a:r>
            <a:r>
              <a:rPr lang="tr-TR" sz="1800" b="0" i="0" dirty="0">
                <a:solidFill>
                  <a:srgbClr val="242021"/>
                </a:solidFill>
                <a:effectLst/>
                <a:latin typeface="AGaramondPro-Regular"/>
              </a:rPr>
              <a:t>larını değiştirmek</a:t>
            </a:r>
          </a:p>
          <a:p>
            <a:pPr marL="342900" indent="-342900">
              <a:buFont typeface="+mj-lt"/>
              <a:buAutoNum type="arabicPeriod"/>
            </a:pPr>
            <a:r>
              <a:rPr lang="tr-TR" sz="1800" b="0" i="0" dirty="0">
                <a:solidFill>
                  <a:srgbClr val="242021"/>
                </a:solidFill>
                <a:effectLst/>
                <a:latin typeface="AGaramondPro-Regular-Identity-H"/>
              </a:rPr>
              <a:t>Müşteriyi hemen satın alması için ikna </a:t>
            </a:r>
            <a:r>
              <a:rPr lang="tr-TR" sz="1800" b="0" i="0" dirty="0">
                <a:solidFill>
                  <a:srgbClr val="242021"/>
                </a:solidFill>
                <a:effectLst/>
                <a:latin typeface="AGaramondPro-Regular"/>
              </a:rPr>
              <a:t>etmek</a:t>
            </a:r>
          </a:p>
          <a:p>
            <a:pPr marL="342900" indent="-342900">
              <a:buFont typeface="+mj-lt"/>
              <a:buAutoNum type="arabicPeriod"/>
            </a:pPr>
            <a:r>
              <a:rPr lang="tr-TR" sz="1800" b="0" i="0" dirty="0">
                <a:solidFill>
                  <a:srgbClr val="242021"/>
                </a:solidFill>
                <a:effectLst/>
                <a:latin typeface="AGaramondPro-Regular-Identity-H"/>
              </a:rPr>
              <a:t>Müşteriyi bir satış çağrısı almaya ikna et</a:t>
            </a:r>
            <a:r>
              <a:rPr lang="tr-TR" sz="1800" b="0" i="0" dirty="0">
                <a:solidFill>
                  <a:srgbClr val="242021"/>
                </a:solidFill>
                <a:effectLst/>
                <a:latin typeface="AGaramondPro-Regular"/>
              </a:rPr>
              <a:t>mek (bir satış temsilcisi ile görüşmek üzere)</a:t>
            </a:r>
            <a:r>
              <a:rPr lang="tr-TR" dirty="0"/>
              <a:t> </a:t>
            </a:r>
          </a:p>
          <a:p>
            <a:pPr marL="342900" indent="-342900">
              <a:buFont typeface="+mj-lt"/>
              <a:buAutoNum type="arabicPeriod"/>
            </a:pPr>
            <a:endParaRPr lang="tr-TR" dirty="0"/>
          </a:p>
          <a:p>
            <a:pPr marL="0" indent="0">
              <a:buNone/>
            </a:pPr>
            <a:r>
              <a:rPr lang="tr-TR" dirty="0" err="1"/>
              <a:t>Örn</a:t>
            </a:r>
            <a:r>
              <a:rPr lang="tr-TR" dirty="0"/>
              <a:t>. </a:t>
            </a:r>
            <a:r>
              <a:rPr lang="tr-TR" dirty="0" err="1"/>
              <a:t>Regal</a:t>
            </a:r>
            <a:r>
              <a:rPr lang="tr-TR" dirty="0"/>
              <a:t> «aklımı seveyim aklımı»</a:t>
            </a:r>
            <a:br>
              <a:rPr lang="tr-TR" dirty="0"/>
            </a:br>
            <a:endParaRPr lang="tr-TR" dirty="0"/>
          </a:p>
        </p:txBody>
      </p:sp>
    </p:spTree>
    <p:extLst>
      <p:ext uri="{BB962C8B-B14F-4D97-AF65-F5344CB8AC3E}">
        <p14:creationId xmlns:p14="http://schemas.microsoft.com/office/powerpoint/2010/main" val="3408355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16B91B-B81C-FA1B-3496-5E40913AB99B}"/>
              </a:ext>
            </a:extLst>
          </p:cNvPr>
          <p:cNvSpPr>
            <a:spLocks noGrp="1"/>
          </p:cNvSpPr>
          <p:nvPr>
            <p:ph type="title"/>
          </p:nvPr>
        </p:nvSpPr>
        <p:spPr/>
        <p:txBody>
          <a:bodyPr/>
          <a:lstStyle/>
          <a:p>
            <a:r>
              <a:rPr lang="tr-TR" dirty="0"/>
              <a:t>Hatırlatma Amacı</a:t>
            </a:r>
          </a:p>
        </p:txBody>
      </p:sp>
      <p:sp>
        <p:nvSpPr>
          <p:cNvPr id="3" name="İçerik Yer Tutucusu 2">
            <a:extLst>
              <a:ext uri="{FF2B5EF4-FFF2-40B4-BE49-F238E27FC236}">
                <a16:creationId xmlns:a16="http://schemas.microsoft.com/office/drawing/2014/main" id="{6C2777FD-B55E-4227-87C8-BC5498B8FECA}"/>
              </a:ext>
            </a:extLst>
          </p:cNvPr>
          <p:cNvSpPr>
            <a:spLocks noGrp="1"/>
          </p:cNvSpPr>
          <p:nvPr>
            <p:ph idx="1"/>
          </p:nvPr>
        </p:nvSpPr>
        <p:spPr/>
        <p:txBody>
          <a:bodyPr/>
          <a:lstStyle/>
          <a:p>
            <a:pPr marL="342900" indent="-342900">
              <a:buFont typeface="+mj-lt"/>
              <a:buAutoNum type="arabicPeriod"/>
            </a:pPr>
            <a:r>
              <a:rPr lang="tr-TR" sz="1800" b="0" i="0" dirty="0">
                <a:solidFill>
                  <a:srgbClr val="242021"/>
                </a:solidFill>
                <a:effectLst/>
                <a:latin typeface="AGaramondPro-Regular-Identity-H"/>
              </a:rPr>
              <a:t>Tüketicilere ürüne yakın bir gelecekte ihti</a:t>
            </a:r>
            <a:r>
              <a:rPr lang="tr-TR" sz="1800" b="0" i="0" dirty="0">
                <a:solidFill>
                  <a:srgbClr val="242021"/>
                </a:solidFill>
                <a:effectLst/>
                <a:latin typeface="AGaramondPro-Regular"/>
              </a:rPr>
              <a:t>yaç duyabileceklerini hatırlatmak</a:t>
            </a:r>
          </a:p>
          <a:p>
            <a:pPr marL="342900" indent="-342900">
              <a:buFont typeface="+mj-lt"/>
              <a:buAutoNum type="arabicPeriod"/>
            </a:pPr>
            <a:r>
              <a:rPr lang="tr-TR" sz="1800" b="0" i="0" dirty="0">
                <a:solidFill>
                  <a:srgbClr val="242021"/>
                </a:solidFill>
                <a:effectLst/>
                <a:latin typeface="AGaramondPro-Regular-Identity-H"/>
              </a:rPr>
              <a:t>Müşterilere ürünü nerelerden alabilecekle</a:t>
            </a:r>
            <a:r>
              <a:rPr lang="tr-TR" sz="1800" b="0" i="0" dirty="0">
                <a:solidFill>
                  <a:srgbClr val="242021"/>
                </a:solidFill>
                <a:effectLst/>
                <a:latin typeface="AGaramondPro-Regular"/>
              </a:rPr>
              <a:t>rini hatırlatmak</a:t>
            </a:r>
          </a:p>
          <a:p>
            <a:pPr marL="342900" indent="-342900">
              <a:buFont typeface="+mj-lt"/>
              <a:buAutoNum type="arabicPeriod"/>
            </a:pPr>
            <a:r>
              <a:rPr lang="tr-TR" sz="1800" b="0" i="0" dirty="0">
                <a:solidFill>
                  <a:srgbClr val="242021"/>
                </a:solidFill>
                <a:effectLst/>
                <a:latin typeface="AGaramondPro-Regular-Identity-H"/>
              </a:rPr>
              <a:t>Ürünün kullanım sezonu dışında da tüketi</a:t>
            </a:r>
            <a:r>
              <a:rPr lang="tr-TR" sz="1800" b="0" i="0" dirty="0">
                <a:solidFill>
                  <a:srgbClr val="242021"/>
                </a:solidFill>
                <a:effectLst/>
                <a:latin typeface="AGaramondPro-Regular"/>
              </a:rPr>
              <a:t>cilerin zihninde kalmasını sağlamak</a:t>
            </a:r>
          </a:p>
          <a:p>
            <a:pPr marL="342900" indent="-342900">
              <a:buFont typeface="+mj-lt"/>
              <a:buAutoNum type="arabicPeriod"/>
            </a:pPr>
            <a:r>
              <a:rPr lang="tr-TR" sz="1800" b="0" i="0" dirty="0">
                <a:solidFill>
                  <a:srgbClr val="242021"/>
                </a:solidFill>
                <a:effectLst/>
                <a:latin typeface="AGaramondPro-Regular-Identity-H"/>
              </a:rPr>
              <a:t>Zihinde ürünün farkında olma durumunu </a:t>
            </a:r>
            <a:r>
              <a:rPr lang="tr-TR" sz="1800" b="0" i="0" dirty="0">
                <a:solidFill>
                  <a:srgbClr val="242021"/>
                </a:solidFill>
                <a:effectLst/>
                <a:latin typeface="AGaramondPro-Regular"/>
              </a:rPr>
              <a:t>sürekli kılmak</a:t>
            </a:r>
            <a:r>
              <a:rPr lang="tr-TR" dirty="0"/>
              <a:t> </a:t>
            </a:r>
            <a:br>
              <a:rPr lang="tr-TR" dirty="0"/>
            </a:br>
            <a:endParaRPr lang="tr-TR" dirty="0"/>
          </a:p>
          <a:p>
            <a:pPr marL="0" indent="0">
              <a:buNone/>
            </a:pPr>
            <a:r>
              <a:rPr lang="tr-TR" dirty="0" err="1"/>
              <a:t>Örn</a:t>
            </a:r>
            <a:r>
              <a:rPr lang="tr-TR" dirty="0"/>
              <a:t>: </a:t>
            </a:r>
            <a:r>
              <a:rPr lang="tr-TR" sz="1800" b="0" i="0" dirty="0">
                <a:solidFill>
                  <a:srgbClr val="242021"/>
                </a:solidFill>
                <a:effectLst/>
                <a:latin typeface="AGaramondPro-Regular"/>
              </a:rPr>
              <a:t>Yaz sezonu dışında yapılan dondurma reklamları markanın tüketicinin zihninden silinmemesini sağlayabilir. </a:t>
            </a:r>
            <a:br>
              <a:rPr lang="tr-TR" dirty="0"/>
            </a:br>
            <a:endParaRPr lang="tr-TR" dirty="0"/>
          </a:p>
        </p:txBody>
      </p:sp>
    </p:spTree>
    <p:extLst>
      <p:ext uri="{BB962C8B-B14F-4D97-AF65-F5344CB8AC3E}">
        <p14:creationId xmlns:p14="http://schemas.microsoft.com/office/powerpoint/2010/main" val="606408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BDC204-11AF-234E-24F5-4B2A6466FC6E}"/>
              </a:ext>
            </a:extLst>
          </p:cNvPr>
          <p:cNvSpPr>
            <a:spLocks noGrp="1"/>
          </p:cNvSpPr>
          <p:nvPr>
            <p:ph type="title"/>
          </p:nvPr>
        </p:nvSpPr>
        <p:spPr/>
        <p:txBody>
          <a:bodyPr/>
          <a:lstStyle/>
          <a:p>
            <a:r>
              <a:rPr lang="tr-TR" dirty="0"/>
              <a:t>Reklam Mesajı Stratejisi</a:t>
            </a:r>
          </a:p>
        </p:txBody>
      </p:sp>
      <p:sp>
        <p:nvSpPr>
          <p:cNvPr id="3" name="İçerik Yer Tutucusu 2">
            <a:extLst>
              <a:ext uri="{FF2B5EF4-FFF2-40B4-BE49-F238E27FC236}">
                <a16:creationId xmlns:a16="http://schemas.microsoft.com/office/drawing/2014/main" id="{19C86A6B-9C16-FA6E-4E92-549C76CA31D0}"/>
              </a:ext>
            </a:extLst>
          </p:cNvPr>
          <p:cNvSpPr>
            <a:spLocks noGrp="1"/>
          </p:cNvSpPr>
          <p:nvPr>
            <p:ph idx="1"/>
          </p:nvPr>
        </p:nvSpPr>
        <p:spPr/>
        <p:txBody>
          <a:bodyPr>
            <a:normAutofit fontScale="92500" lnSpcReduction="10000"/>
          </a:bodyPr>
          <a:lstStyle/>
          <a:p>
            <a:r>
              <a:rPr lang="tr-TR" sz="1800" b="0" i="0" dirty="0">
                <a:solidFill>
                  <a:srgbClr val="242021"/>
                </a:solidFill>
                <a:effectLst/>
                <a:latin typeface="AGaramondPro-Regular"/>
              </a:rPr>
              <a:t>Etkili reklam mesajları yaratmadaki ilk adım tüketicilere hangi genel mesajın iletileceğine karar vermek yani bir mesaj stratejisi planlamaktır.</a:t>
            </a:r>
            <a:r>
              <a:rPr lang="tr-TR" dirty="0"/>
              <a:t> </a:t>
            </a:r>
            <a:br>
              <a:rPr lang="tr-TR" dirty="0"/>
            </a:br>
            <a:endParaRPr lang="tr-TR" dirty="0"/>
          </a:p>
          <a:p>
            <a:r>
              <a:rPr lang="tr-TR" sz="1800" dirty="0">
                <a:solidFill>
                  <a:srgbClr val="242021"/>
                </a:solidFill>
                <a:latin typeface="AGaramondPro-Regular"/>
              </a:rPr>
              <a:t>P</a:t>
            </a:r>
            <a:r>
              <a:rPr lang="tr-TR" sz="1800" b="0" i="0" dirty="0">
                <a:solidFill>
                  <a:srgbClr val="242021"/>
                </a:solidFill>
                <a:effectLst/>
                <a:latin typeface="AGaramondPro-Regular"/>
              </a:rPr>
              <a:t>ek çok işletme ürünün fonksiyonel olan ya da olmayan tek ve benzersiz bir faydasını tutundurmaya çalışır. Ayrıcalıklı Satış Önerisi olarak da bilinen fonksiyonel fayda, genellikle fonksiyonel bir üstünlüğe dayanır. Örneğin; markanın diğerlerine göre en ucuz, en kaliteli, en dayanıklı, en gelişmiş teknolojiye sahip olması gibi. Fonksiyonel olmayan fayda ise Duygusal Satış Önerisi olarak bilinir ve tüketici ve marka arasında benzersiz bir psikolojik özdeşleşme yaratmaya çalışılır. Söz gelişi bir otomobil reklamı özgür ruhlu ve maceracı insanlara yönelik mesaj geliştirirken bir diğer marka güç ve statü arayışındaki insanlarla özdeşleşen mesajlar iletebilir.</a:t>
            </a:r>
            <a:r>
              <a:rPr lang="tr-TR" dirty="0"/>
              <a:t> </a:t>
            </a:r>
            <a:br>
              <a:rPr lang="tr-TR" dirty="0"/>
            </a:br>
            <a:endParaRPr lang="tr-TR" dirty="0"/>
          </a:p>
          <a:p>
            <a:r>
              <a:rPr lang="tr-TR" sz="1800" b="0" i="0" dirty="0">
                <a:solidFill>
                  <a:srgbClr val="242021"/>
                </a:solidFill>
                <a:effectLst/>
                <a:latin typeface="AGaramondPro-Regular"/>
              </a:rPr>
              <a:t>Reklamlarda mesaj farklı biçimlerde dile getirilebilir. Bazı reklamlarda bilim adamları, sporcular ya da diğer ünlüler ürünü kullanarak ve önererek ürüne tanıklık eder. Bazen ise ürünü günlük yaşamı içinde kullanan sıradan insanlar gösterilerek ya- şamdan bir kesit sunulur. Ürünlerin üstünlüğünü bilimsel kanıtlarla göstermek; korku, mizah gibi duygusal unsurlar kullanmak da mesajları aktarmanın etkili yolları arasında yer alır.</a:t>
            </a:r>
            <a:r>
              <a:rPr lang="tr-TR" dirty="0"/>
              <a:t> </a:t>
            </a:r>
            <a:br>
              <a:rPr lang="tr-TR" dirty="0"/>
            </a:br>
            <a:endParaRPr lang="tr-TR" dirty="0"/>
          </a:p>
        </p:txBody>
      </p:sp>
    </p:spTree>
    <p:extLst>
      <p:ext uri="{BB962C8B-B14F-4D97-AF65-F5344CB8AC3E}">
        <p14:creationId xmlns:p14="http://schemas.microsoft.com/office/powerpoint/2010/main" val="3343778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F60A33-4B46-6285-1D02-CC4EB28F1B91}"/>
              </a:ext>
            </a:extLst>
          </p:cNvPr>
          <p:cNvSpPr>
            <a:spLocks noGrp="1"/>
          </p:cNvSpPr>
          <p:nvPr>
            <p:ph type="title"/>
          </p:nvPr>
        </p:nvSpPr>
        <p:spPr/>
        <p:txBody>
          <a:bodyPr/>
          <a:lstStyle/>
          <a:p>
            <a:r>
              <a:rPr lang="tr-TR" dirty="0"/>
              <a:t>Reklamda Medya Stratejisi</a:t>
            </a:r>
          </a:p>
        </p:txBody>
      </p:sp>
      <p:sp>
        <p:nvSpPr>
          <p:cNvPr id="3" name="İçerik Yer Tutucusu 2">
            <a:extLst>
              <a:ext uri="{FF2B5EF4-FFF2-40B4-BE49-F238E27FC236}">
                <a16:creationId xmlns:a16="http://schemas.microsoft.com/office/drawing/2014/main" id="{2FC5B457-970D-756E-F155-BB7731B50034}"/>
              </a:ext>
            </a:extLst>
          </p:cNvPr>
          <p:cNvSpPr>
            <a:spLocks noGrp="1"/>
          </p:cNvSpPr>
          <p:nvPr>
            <p:ph idx="1"/>
          </p:nvPr>
        </p:nvSpPr>
        <p:spPr>
          <a:xfrm>
            <a:off x="1097280" y="1845733"/>
            <a:ext cx="10058400" cy="4437079"/>
          </a:xfrm>
        </p:spPr>
        <p:txBody>
          <a:bodyPr>
            <a:normAutofit fontScale="85000" lnSpcReduction="10000"/>
          </a:bodyPr>
          <a:lstStyle/>
          <a:p>
            <a:pPr>
              <a:buFont typeface="Wingdings" panose="05000000000000000000" pitchFamily="2" charset="2"/>
              <a:buChar char="§"/>
            </a:pPr>
            <a:r>
              <a:rPr lang="tr-TR" sz="1800" b="0" i="0" dirty="0">
                <a:solidFill>
                  <a:srgbClr val="242021"/>
                </a:solidFill>
                <a:effectLst/>
                <a:latin typeface="AGaramondPro-Regular"/>
              </a:rPr>
              <a:t>Tüketicilere reklam aracılığı ile gönderilecek mesajların hangi iletişim ortamlarında gönderileceği medya stratejisi ile ilgilidir. </a:t>
            </a:r>
          </a:p>
          <a:p>
            <a:pPr>
              <a:buFont typeface="Wingdings" panose="05000000000000000000" pitchFamily="2" charset="2"/>
              <a:buChar char="§"/>
            </a:pPr>
            <a:r>
              <a:rPr lang="tr-TR" sz="1800" b="0" i="0" dirty="0">
                <a:solidFill>
                  <a:srgbClr val="242021"/>
                </a:solidFill>
                <a:effectLst/>
                <a:latin typeface="AGaramondPro-Regular"/>
              </a:rPr>
              <a:t>Daha basit bir ifade ile reklamı televizyon ve/veya dergide mi yayınlayacağız; her iki ortamı da kullanacaksak hangi kanallarda ve hangi saatlerde ya da hangi dergilerde hangi sayfalarda yayınlayacağımız kararı medya stratejisi ile ilgilidir. </a:t>
            </a:r>
            <a:br>
              <a:rPr lang="tr-TR" dirty="0"/>
            </a:br>
            <a:endParaRPr lang="tr-TR" dirty="0"/>
          </a:p>
          <a:p>
            <a:pPr>
              <a:buFont typeface="Wingdings" panose="05000000000000000000" pitchFamily="2" charset="2"/>
              <a:buChar char="§"/>
            </a:pPr>
            <a:r>
              <a:rPr lang="tr-TR" sz="1800" b="0" i="0" dirty="0">
                <a:solidFill>
                  <a:srgbClr val="242021"/>
                </a:solidFill>
                <a:effectLst/>
                <a:latin typeface="AGaramondPro-Regular"/>
              </a:rPr>
              <a:t>Medya seçiminde izlenecek temel adımlar şöyle sıralanabilir (</a:t>
            </a:r>
            <a:r>
              <a:rPr lang="tr-TR" sz="1800" b="0" i="0" dirty="0" err="1">
                <a:solidFill>
                  <a:srgbClr val="242021"/>
                </a:solidFill>
                <a:effectLst/>
                <a:latin typeface="AGaramondPro-Regular"/>
              </a:rPr>
              <a:t>Kotler</a:t>
            </a:r>
            <a:r>
              <a:rPr lang="tr-TR" sz="1800" b="0" i="0" dirty="0">
                <a:solidFill>
                  <a:srgbClr val="242021"/>
                </a:solidFill>
                <a:effectLst/>
                <a:latin typeface="AGaramondPro-Regular"/>
              </a:rPr>
              <a:t> ve </a:t>
            </a:r>
            <a:r>
              <a:rPr lang="tr-TR" sz="1800" b="0" i="0" dirty="0" err="1">
                <a:solidFill>
                  <a:srgbClr val="242021"/>
                </a:solidFill>
                <a:effectLst/>
                <a:latin typeface="AGaramondPro-Regular"/>
              </a:rPr>
              <a:t>Armstong</a:t>
            </a:r>
            <a:r>
              <a:rPr lang="tr-TR" sz="1800" b="0" i="0" dirty="0">
                <a:solidFill>
                  <a:srgbClr val="242021"/>
                </a:solidFill>
                <a:effectLst/>
                <a:latin typeface="AGaramondPro-Regular"/>
              </a:rPr>
              <a:t>, 2012):</a:t>
            </a:r>
          </a:p>
          <a:p>
            <a:r>
              <a:rPr lang="tr-TR" sz="1800" b="0" i="0" dirty="0">
                <a:solidFill>
                  <a:srgbClr val="242021"/>
                </a:solidFill>
                <a:effectLst/>
                <a:latin typeface="AGaramondPro-Regular-Identity-H"/>
              </a:rPr>
              <a:t>• Ulaşma, sıklık ve etkiye karar vermek</a:t>
            </a:r>
          </a:p>
          <a:p>
            <a:r>
              <a:rPr lang="tr-TR" sz="1800" b="0" i="0" dirty="0">
                <a:solidFill>
                  <a:srgbClr val="242021"/>
                </a:solidFill>
                <a:effectLst/>
                <a:latin typeface="AGaramondPro-Regular-Identity-H"/>
              </a:rPr>
              <a:t>• Temel medya çeşitleri arasında seçim </a:t>
            </a:r>
            <a:r>
              <a:rPr lang="tr-TR" sz="1800" b="0" i="0" dirty="0">
                <a:solidFill>
                  <a:srgbClr val="242021"/>
                </a:solidFill>
                <a:effectLst/>
                <a:latin typeface="AGaramondPro-Regular"/>
              </a:rPr>
              <a:t>yapmak</a:t>
            </a:r>
          </a:p>
          <a:p>
            <a:r>
              <a:rPr lang="tr-TR" sz="1800" b="0" i="0" dirty="0">
                <a:solidFill>
                  <a:srgbClr val="242021"/>
                </a:solidFill>
                <a:effectLst/>
                <a:latin typeface="AGaramondPro-Regular-Identity-H"/>
              </a:rPr>
              <a:t>• Spesifik medya araçları arasında seçim </a:t>
            </a:r>
          </a:p>
          <a:p>
            <a:r>
              <a:rPr lang="tr-TR" sz="1800" b="0" i="0" dirty="0">
                <a:solidFill>
                  <a:srgbClr val="242021"/>
                </a:solidFill>
                <a:effectLst/>
                <a:latin typeface="AGaramondPro-Regular"/>
              </a:rPr>
              <a:t>yapmak</a:t>
            </a:r>
          </a:p>
          <a:p>
            <a:r>
              <a:rPr lang="tr-TR" sz="1800" b="0" i="0" dirty="0">
                <a:solidFill>
                  <a:srgbClr val="242021"/>
                </a:solidFill>
                <a:effectLst/>
                <a:latin typeface="AGaramondPro-Regular-Identity-H"/>
              </a:rPr>
              <a:t>• Zamanlamaya karar vermek</a:t>
            </a:r>
            <a:r>
              <a:rPr lang="tr-TR" dirty="0"/>
              <a:t> </a:t>
            </a:r>
            <a:br>
              <a:rPr lang="tr-TR" dirty="0"/>
            </a:br>
            <a:endParaRPr lang="tr-TR" dirty="0"/>
          </a:p>
          <a:p>
            <a:r>
              <a:rPr lang="tr-TR" dirty="0" err="1"/>
              <a:t>Örn</a:t>
            </a:r>
            <a:r>
              <a:rPr lang="tr-TR" dirty="0"/>
              <a:t>. </a:t>
            </a:r>
            <a:r>
              <a:rPr lang="tr-TR" sz="1800" b="0" i="0" dirty="0">
                <a:solidFill>
                  <a:srgbClr val="242021"/>
                </a:solidFill>
                <a:effectLst/>
                <a:latin typeface="AGaramondPro-Regular"/>
              </a:rPr>
              <a:t>Örneğin, kozmetik ürünleri için renkli bir dergi kullanılırken bir çamaşır makinesinin sessiz çalışma özelliğini gösterebilmek için televizyon daha uygun olabilir.</a:t>
            </a:r>
            <a:r>
              <a:rPr lang="tr-TR" dirty="0"/>
              <a:t> </a:t>
            </a:r>
            <a:br>
              <a:rPr lang="tr-TR" dirty="0"/>
            </a:br>
            <a:endParaRPr lang="tr-TR" dirty="0"/>
          </a:p>
        </p:txBody>
      </p:sp>
    </p:spTree>
    <p:extLst>
      <p:ext uri="{BB962C8B-B14F-4D97-AF65-F5344CB8AC3E}">
        <p14:creationId xmlns:p14="http://schemas.microsoft.com/office/powerpoint/2010/main" val="3477982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AFA245-9FC2-D5EF-A46F-B508B0BFAAB9}"/>
              </a:ext>
            </a:extLst>
          </p:cNvPr>
          <p:cNvSpPr>
            <a:spLocks noGrp="1"/>
          </p:cNvSpPr>
          <p:nvPr>
            <p:ph type="title"/>
          </p:nvPr>
        </p:nvSpPr>
        <p:spPr/>
        <p:txBody>
          <a:bodyPr/>
          <a:lstStyle/>
          <a:p>
            <a:r>
              <a:rPr lang="tr-TR" dirty="0"/>
              <a:t>Reklam Etkilerinin Değerlendirilmesi</a:t>
            </a:r>
          </a:p>
        </p:txBody>
      </p:sp>
      <p:sp>
        <p:nvSpPr>
          <p:cNvPr id="3" name="İçerik Yer Tutucusu 2">
            <a:extLst>
              <a:ext uri="{FF2B5EF4-FFF2-40B4-BE49-F238E27FC236}">
                <a16:creationId xmlns:a16="http://schemas.microsoft.com/office/drawing/2014/main" id="{DC1EB0B4-07BC-0BBC-713A-E254CFAE8216}"/>
              </a:ext>
            </a:extLst>
          </p:cNvPr>
          <p:cNvSpPr>
            <a:spLocks noGrp="1"/>
          </p:cNvSpPr>
          <p:nvPr>
            <p:ph idx="1"/>
          </p:nvPr>
        </p:nvSpPr>
        <p:spPr/>
        <p:txBody>
          <a:bodyPr/>
          <a:lstStyle/>
          <a:p>
            <a:pPr>
              <a:buFont typeface="Wingdings" panose="05000000000000000000" pitchFamily="2" charset="2"/>
              <a:buChar char="q"/>
            </a:pPr>
            <a:r>
              <a:rPr lang="tr-TR" sz="1800" b="0" i="0" dirty="0">
                <a:solidFill>
                  <a:srgbClr val="242021"/>
                </a:solidFill>
                <a:effectLst/>
                <a:latin typeface="AGaramondPro-Regular"/>
              </a:rPr>
              <a:t>Reklamın iletişim etkileri ve satış etkileri düzenli olarak ölçülmelidir. Tutum testlerinde bir reklam kampanyasının ardından tüketicilerin ürü- ne yönelik tutumlarında bir değişiklik olup olmadığı öğrenilmeye çalışılır. Örneğin, ürün hakkında daha mı olumlu bir tutuma sahip oldukları ölçülür. Bu tür testlerle reklamın hatırlanması, tüketicilerin marka farkındalığı, bilgi, tutum ve tercihleri ölçülür. </a:t>
            </a:r>
            <a:br>
              <a:rPr lang="tr-TR" dirty="0"/>
            </a:br>
            <a:endParaRPr lang="tr-TR" dirty="0"/>
          </a:p>
          <a:p>
            <a:pPr>
              <a:buFont typeface="Wingdings" panose="05000000000000000000" pitchFamily="2" charset="2"/>
              <a:buChar char="q"/>
            </a:pPr>
            <a:r>
              <a:rPr lang="tr-TR" sz="1800" b="0" i="0" dirty="0">
                <a:solidFill>
                  <a:srgbClr val="242021"/>
                </a:solidFill>
                <a:effectLst/>
                <a:latin typeface="AGaramondPro-Regular"/>
              </a:rPr>
              <a:t>Ancak tüketicilerin marka farkındalığını %20 artıran bir reklam kampanyasının satışlarda nasıl bir etki yarattığını öğrenmek çok daha zordur. Reklamın satış etkilerinin ölçülmesi iletişim etkilerinin ölçülmesine göre zordur. Çünkü satışlar reklam dışında ürün özellikleri, fiyatı, bulunabilirliği gibi pek çok faktörden etkilenir. Reklamın satışa yönelik etkilerini ölçmenin bir yolu geçmişteki satışları ve kârı geçmişteki reklam harcamaları ile karşılaştırmaktır </a:t>
            </a:r>
            <a:br>
              <a:rPr lang="tr-TR" dirty="0"/>
            </a:br>
            <a:endParaRPr lang="tr-TR" dirty="0"/>
          </a:p>
        </p:txBody>
      </p:sp>
    </p:spTree>
    <p:extLst>
      <p:ext uri="{BB962C8B-B14F-4D97-AF65-F5344CB8AC3E}">
        <p14:creationId xmlns:p14="http://schemas.microsoft.com/office/powerpoint/2010/main" val="263185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39EBF5-A153-832A-168E-92CFFF772A04}"/>
              </a:ext>
            </a:extLst>
          </p:cNvPr>
          <p:cNvSpPr>
            <a:spLocks noGrp="1"/>
          </p:cNvSpPr>
          <p:nvPr>
            <p:ph type="title"/>
          </p:nvPr>
        </p:nvSpPr>
        <p:spPr/>
        <p:txBody>
          <a:bodyPr/>
          <a:lstStyle/>
          <a:p>
            <a:r>
              <a:rPr lang="tr-TR" dirty="0"/>
              <a:t>Reklamlarda Yeni Eğilimler</a:t>
            </a:r>
          </a:p>
        </p:txBody>
      </p:sp>
      <p:sp>
        <p:nvSpPr>
          <p:cNvPr id="3" name="İçerik Yer Tutucusu 2">
            <a:extLst>
              <a:ext uri="{FF2B5EF4-FFF2-40B4-BE49-F238E27FC236}">
                <a16:creationId xmlns:a16="http://schemas.microsoft.com/office/drawing/2014/main" id="{46629564-AF4B-3602-B79E-E1F6367673C7}"/>
              </a:ext>
            </a:extLst>
          </p:cNvPr>
          <p:cNvSpPr>
            <a:spLocks noGrp="1"/>
          </p:cNvSpPr>
          <p:nvPr>
            <p:ph idx="1"/>
          </p:nvPr>
        </p:nvSpPr>
        <p:spPr/>
        <p:txBody>
          <a:bodyPr/>
          <a:lstStyle/>
          <a:p>
            <a:pPr>
              <a:buFont typeface="Wingdings" panose="05000000000000000000" pitchFamily="2" charset="2"/>
              <a:buChar char="q"/>
            </a:pPr>
            <a:r>
              <a:rPr lang="tr-TR" dirty="0"/>
              <a:t>Banner Reklamları: web sitelerinin içerisine yerleştirilen reklam panolarıdır.</a:t>
            </a:r>
          </a:p>
          <a:p>
            <a:pPr>
              <a:buFont typeface="Wingdings" panose="05000000000000000000" pitchFamily="2" charset="2"/>
              <a:buChar char="q"/>
            </a:pPr>
            <a:r>
              <a:rPr lang="tr-TR" dirty="0"/>
              <a:t>Pop-</a:t>
            </a:r>
            <a:r>
              <a:rPr lang="tr-TR" dirty="0" err="1"/>
              <a:t>up</a:t>
            </a:r>
            <a:r>
              <a:rPr lang="tr-TR" dirty="0"/>
              <a:t> reklamları: web sitesi yüklenirken ya da yüklendikten sonra görünen bir internet reklamıdır.</a:t>
            </a:r>
          </a:p>
          <a:p>
            <a:pPr>
              <a:buFont typeface="Wingdings" panose="05000000000000000000" pitchFamily="2" charset="2"/>
              <a:buChar char="q"/>
            </a:pPr>
            <a:r>
              <a:rPr lang="tr-TR" dirty="0"/>
              <a:t>E-posta iletişimi: mail aracılığıyla iletişime geçilmesidir.</a:t>
            </a:r>
          </a:p>
          <a:p>
            <a:pPr>
              <a:buFont typeface="Wingdings" panose="05000000000000000000" pitchFamily="2" charset="2"/>
              <a:buChar char="q"/>
            </a:pPr>
            <a:r>
              <a:rPr lang="tr-TR" dirty="0" err="1"/>
              <a:t>Advergame</a:t>
            </a:r>
            <a:r>
              <a:rPr lang="tr-TR" dirty="0"/>
              <a:t>: eğlendirici reklamlardır. Markanın oyunu oynama etkinliği yapılabilir.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53799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4FCF7B-A840-E1FE-BABE-AC5632209CBA}"/>
              </a:ext>
            </a:extLst>
          </p:cNvPr>
          <p:cNvSpPr>
            <a:spLocks noGrp="1"/>
          </p:cNvSpPr>
          <p:nvPr>
            <p:ph type="title"/>
          </p:nvPr>
        </p:nvSpPr>
        <p:spPr>
          <a:xfrm>
            <a:off x="949797" y="3010139"/>
            <a:ext cx="10058400" cy="1450757"/>
          </a:xfrm>
        </p:spPr>
        <p:txBody>
          <a:bodyPr/>
          <a:lstStyle/>
          <a:p>
            <a:r>
              <a:rPr lang="tr-TR" dirty="0"/>
              <a:t>Satış Tutundurma</a:t>
            </a:r>
          </a:p>
        </p:txBody>
      </p:sp>
    </p:spTree>
    <p:extLst>
      <p:ext uri="{BB962C8B-B14F-4D97-AF65-F5344CB8AC3E}">
        <p14:creationId xmlns:p14="http://schemas.microsoft.com/office/powerpoint/2010/main" val="179224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656BB2-6BCE-DCB0-5885-4F695E69317D}"/>
              </a:ext>
            </a:extLst>
          </p:cNvPr>
          <p:cNvSpPr>
            <a:spLocks noGrp="1"/>
          </p:cNvSpPr>
          <p:nvPr>
            <p:ph type="title"/>
          </p:nvPr>
        </p:nvSpPr>
        <p:spPr/>
        <p:txBody>
          <a:bodyPr/>
          <a:lstStyle/>
          <a:p>
            <a:r>
              <a:rPr lang="tr-TR" dirty="0"/>
              <a:t>Satış Tutundurma Tanımı</a:t>
            </a:r>
          </a:p>
        </p:txBody>
      </p:sp>
      <p:sp>
        <p:nvSpPr>
          <p:cNvPr id="3" name="İçerik Yer Tutucusu 2">
            <a:extLst>
              <a:ext uri="{FF2B5EF4-FFF2-40B4-BE49-F238E27FC236}">
                <a16:creationId xmlns:a16="http://schemas.microsoft.com/office/drawing/2014/main" id="{9D95B742-76BB-5193-81B6-01B2EDCDB514}"/>
              </a:ext>
            </a:extLst>
          </p:cNvPr>
          <p:cNvSpPr>
            <a:spLocks noGrp="1"/>
          </p:cNvSpPr>
          <p:nvPr>
            <p:ph idx="1"/>
          </p:nvPr>
        </p:nvSpPr>
        <p:spPr/>
        <p:txBody>
          <a:bodyPr/>
          <a:lstStyle/>
          <a:p>
            <a:r>
              <a:rPr lang="tr-TR" sz="1800" dirty="0">
                <a:solidFill>
                  <a:srgbClr val="242021"/>
                </a:solidFill>
                <a:latin typeface="AGaramondPro-Regular"/>
              </a:rPr>
              <a:t>T</a:t>
            </a:r>
            <a:r>
              <a:rPr lang="tr-TR" sz="1800" b="0" i="0" dirty="0">
                <a:solidFill>
                  <a:srgbClr val="242021"/>
                </a:solidFill>
                <a:effectLst/>
                <a:latin typeface="AGaramondPro-Regular"/>
              </a:rPr>
              <a:t>üketicilerin genellikle promosyon ya da kampanyalı ürün kavramıyla dile getirdikleri tutundurma karması bileşenidir.</a:t>
            </a:r>
          </a:p>
          <a:p>
            <a:endParaRPr lang="tr-TR" sz="1800" dirty="0">
              <a:solidFill>
                <a:srgbClr val="242021"/>
              </a:solidFill>
              <a:latin typeface="AGaramondPro-Regular"/>
            </a:endParaRPr>
          </a:p>
          <a:p>
            <a:r>
              <a:rPr lang="tr-TR" sz="1800" b="0" i="0" dirty="0">
                <a:solidFill>
                  <a:srgbClr val="242021"/>
                </a:solidFill>
                <a:effectLst/>
                <a:latin typeface="AGaramondPro-Regular"/>
              </a:rPr>
              <a:t>İşletmeler tüketicilere ürün dışında ek faydalar sunarak onları satın almaya teşvik etmektedirler. Bu teşvikler kuponlar, para iadeleri, geçici fiyat indirimleri gibi maddi nitelikte olduğu gibi; yarışmalar, çekilişler, armağanlar gibi maddesel teşvikler de olabilir. </a:t>
            </a:r>
            <a:br>
              <a:rPr lang="tr-TR" dirty="0"/>
            </a:br>
            <a:br>
              <a:rPr lang="tr-TR" dirty="0"/>
            </a:br>
            <a:endParaRPr lang="tr-TR" dirty="0"/>
          </a:p>
        </p:txBody>
      </p:sp>
    </p:spTree>
    <p:extLst>
      <p:ext uri="{BB962C8B-B14F-4D97-AF65-F5344CB8AC3E}">
        <p14:creationId xmlns:p14="http://schemas.microsoft.com/office/powerpoint/2010/main" val="24066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96866D-B19A-33E6-6FC7-C203EBBB7B03}"/>
              </a:ext>
            </a:extLst>
          </p:cNvPr>
          <p:cNvSpPr>
            <a:spLocks noGrp="1"/>
          </p:cNvSpPr>
          <p:nvPr>
            <p:ph type="title"/>
          </p:nvPr>
        </p:nvSpPr>
        <p:spPr/>
        <p:txBody>
          <a:bodyPr/>
          <a:lstStyle/>
          <a:p>
            <a:r>
              <a:rPr lang="tr-TR" dirty="0"/>
              <a:t>Satış Tutundurma Faaliyetlerinin Özellikleri</a:t>
            </a:r>
          </a:p>
        </p:txBody>
      </p:sp>
      <p:sp>
        <p:nvSpPr>
          <p:cNvPr id="3" name="İçerik Yer Tutucusu 2">
            <a:extLst>
              <a:ext uri="{FF2B5EF4-FFF2-40B4-BE49-F238E27FC236}">
                <a16:creationId xmlns:a16="http://schemas.microsoft.com/office/drawing/2014/main" id="{D58C35F1-56E5-CEC4-BC24-E644809D7327}"/>
              </a:ext>
            </a:extLst>
          </p:cNvPr>
          <p:cNvSpPr>
            <a:spLocks noGrp="1"/>
          </p:cNvSpPr>
          <p:nvPr>
            <p:ph idx="1"/>
          </p:nvPr>
        </p:nvSpPr>
        <p:spPr/>
        <p:txBody>
          <a:bodyPr/>
          <a:lstStyle/>
          <a:p>
            <a:pPr>
              <a:buFont typeface="Wingdings" panose="05000000000000000000" pitchFamily="2" charset="2"/>
              <a:buChar char="v"/>
            </a:pPr>
            <a:r>
              <a:rPr lang="tr-TR" sz="1800" b="1" i="0" dirty="0" err="1">
                <a:solidFill>
                  <a:srgbClr val="242021"/>
                </a:solidFill>
                <a:effectLst/>
                <a:latin typeface="AGaramondPro-Bold"/>
              </a:rPr>
              <a:t>Etki:</a:t>
            </a:r>
            <a:r>
              <a:rPr lang="tr-TR" sz="1800" b="0" i="0" dirty="0" err="1">
                <a:solidFill>
                  <a:srgbClr val="242021"/>
                </a:solidFill>
                <a:effectLst/>
                <a:latin typeface="AGaramondPro-Regular"/>
              </a:rPr>
              <a:t>Satış</a:t>
            </a:r>
            <a:r>
              <a:rPr lang="tr-TR" sz="1800" b="0" i="0" dirty="0">
                <a:solidFill>
                  <a:srgbClr val="242021"/>
                </a:solidFill>
                <a:effectLst/>
                <a:latin typeface="AGaramondPro-Regular"/>
              </a:rPr>
              <a:t> tutundurma faaliyetleri, alıcıları doğ- </a:t>
            </a:r>
            <a:r>
              <a:rPr lang="tr-TR" sz="1800" b="0" i="0" dirty="0" err="1">
                <a:solidFill>
                  <a:srgbClr val="242021"/>
                </a:solidFill>
                <a:effectLst/>
                <a:latin typeface="AGaramondPro-Regular"/>
              </a:rPr>
              <a:t>rudan</a:t>
            </a:r>
            <a:r>
              <a:rPr lang="tr-TR" sz="1800" b="0" i="0" dirty="0">
                <a:solidFill>
                  <a:srgbClr val="242021"/>
                </a:solidFill>
                <a:effectLst/>
                <a:latin typeface="AGaramondPro-Regular"/>
              </a:rPr>
              <a:t> ikna ederek satışlar üzerinde güçlü ve hızlı etkiler yapabilir</a:t>
            </a:r>
            <a:r>
              <a:rPr lang="tr-TR" dirty="0"/>
              <a:t> </a:t>
            </a:r>
          </a:p>
          <a:p>
            <a:pPr>
              <a:buFont typeface="Wingdings" panose="05000000000000000000" pitchFamily="2" charset="2"/>
              <a:buChar char="v"/>
            </a:pPr>
            <a:r>
              <a:rPr lang="tr-TR" b="1" dirty="0">
                <a:solidFill>
                  <a:schemeClr val="tx1"/>
                </a:solidFill>
              </a:rPr>
              <a:t>Deneme</a:t>
            </a:r>
            <a:r>
              <a:rPr lang="tr-TR" dirty="0"/>
              <a:t>: </a:t>
            </a:r>
            <a:r>
              <a:rPr lang="tr-TR" sz="1800" b="0" i="0" dirty="0">
                <a:solidFill>
                  <a:srgbClr val="242021"/>
                </a:solidFill>
                <a:effectLst/>
                <a:latin typeface="AGaramondPro-Regular"/>
              </a:rPr>
              <a:t>Düşük </a:t>
            </a:r>
            <a:r>
              <a:rPr lang="tr-TR" sz="1800" b="0" i="0" dirty="0" err="1">
                <a:solidFill>
                  <a:srgbClr val="242021"/>
                </a:solidFill>
                <a:effectLst/>
                <a:latin typeface="AGaramondPro-Regular"/>
              </a:rPr>
              <a:t>ilgilenimli</a:t>
            </a:r>
            <a:r>
              <a:rPr lang="tr-TR" sz="1800" b="0" i="0" dirty="0">
                <a:solidFill>
                  <a:srgbClr val="242021"/>
                </a:solidFill>
                <a:effectLst/>
                <a:latin typeface="AGaramondPro-Regular"/>
              </a:rPr>
              <a:t> ürünler için diğer iletişim araçlarının pek de dikkat çekmediği ortamda satış tutundurma faaliyetleri tüketicilerin ürünü denemesinin en etkin yolu olabilir. Sakız, sabun gibi ürünleri tüketicilere denettirebilmek için yaratıcı kampanyalar düzenlenebilir.</a:t>
            </a:r>
            <a:r>
              <a:rPr lang="tr-TR" dirty="0"/>
              <a:t> </a:t>
            </a:r>
          </a:p>
          <a:p>
            <a:pPr>
              <a:buFont typeface="Wingdings" panose="05000000000000000000" pitchFamily="2" charset="2"/>
              <a:buChar char="v"/>
            </a:pPr>
            <a:r>
              <a:rPr lang="tr-TR" b="1" dirty="0"/>
              <a:t>Maliyet</a:t>
            </a:r>
            <a:r>
              <a:rPr lang="tr-TR" dirty="0"/>
              <a:t>: </a:t>
            </a:r>
            <a:r>
              <a:rPr lang="tr-TR" sz="1800" b="0" i="0" dirty="0">
                <a:solidFill>
                  <a:srgbClr val="242021"/>
                </a:solidFill>
                <a:effectLst/>
                <a:latin typeface="AGaramondPro-Regular"/>
              </a:rPr>
              <a:t>Pazarlama iletişimi araçları özellikle de fiyat indirimleri ile ilgili olanlar, pahalı olabilmektedir. Promosyonların olmadığı dönemlerdeki satışları azaltarak kâr marjını da azaltabilirler. </a:t>
            </a:r>
            <a:br>
              <a:rPr lang="tr-TR" dirty="0"/>
            </a:br>
            <a:endParaRPr lang="tr-TR" dirty="0"/>
          </a:p>
          <a:p>
            <a:pPr>
              <a:buFont typeface="Wingdings" panose="05000000000000000000" pitchFamily="2" charset="2"/>
              <a:buChar char="v"/>
            </a:pPr>
            <a:r>
              <a:rPr lang="tr-TR" b="1" dirty="0"/>
              <a:t>İmaj Erozyonu</a:t>
            </a:r>
            <a:r>
              <a:rPr lang="tr-TR" dirty="0"/>
              <a:t>: </a:t>
            </a:r>
            <a:r>
              <a:rPr lang="tr-TR" sz="1800" b="0" i="0" dirty="0">
                <a:solidFill>
                  <a:srgbClr val="242021"/>
                </a:solidFill>
                <a:effectLst/>
                <a:latin typeface="AGaramondPro-Regular"/>
              </a:rPr>
              <a:t>Promosyonların fazla kullanılması markanın kalite imajını zedeleyebilir</a:t>
            </a:r>
            <a:r>
              <a:rPr lang="tr-TR" dirty="0"/>
              <a:t> </a:t>
            </a:r>
            <a:br>
              <a:rPr lang="tr-TR" dirty="0"/>
            </a:br>
            <a:endParaRPr lang="tr-TR" dirty="0"/>
          </a:p>
        </p:txBody>
      </p:sp>
    </p:spTree>
    <p:extLst>
      <p:ext uri="{BB962C8B-B14F-4D97-AF65-F5344CB8AC3E}">
        <p14:creationId xmlns:p14="http://schemas.microsoft.com/office/powerpoint/2010/main" val="3256824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8D818E-CB12-8DE8-5FE1-3BCDAE55868E}"/>
              </a:ext>
            </a:extLst>
          </p:cNvPr>
          <p:cNvSpPr>
            <a:spLocks noGrp="1"/>
          </p:cNvSpPr>
          <p:nvPr>
            <p:ph type="title"/>
          </p:nvPr>
        </p:nvSpPr>
        <p:spPr/>
        <p:txBody>
          <a:bodyPr/>
          <a:lstStyle/>
          <a:p>
            <a:r>
              <a:rPr lang="tr-TR" dirty="0"/>
              <a:t>Tutundurma Karması</a:t>
            </a:r>
          </a:p>
        </p:txBody>
      </p:sp>
      <p:sp>
        <p:nvSpPr>
          <p:cNvPr id="3" name="İçerik Yer Tutucusu 2">
            <a:extLst>
              <a:ext uri="{FF2B5EF4-FFF2-40B4-BE49-F238E27FC236}">
                <a16:creationId xmlns:a16="http://schemas.microsoft.com/office/drawing/2014/main" id="{08250BD8-6640-366C-6DBB-AB0B8A0097EA}"/>
              </a:ext>
            </a:extLst>
          </p:cNvPr>
          <p:cNvSpPr>
            <a:spLocks noGrp="1"/>
          </p:cNvSpPr>
          <p:nvPr>
            <p:ph idx="1"/>
          </p:nvPr>
        </p:nvSpPr>
        <p:spPr/>
        <p:txBody>
          <a:bodyPr/>
          <a:lstStyle/>
          <a:p>
            <a:pPr>
              <a:buFont typeface="Wingdings" panose="05000000000000000000" pitchFamily="2" charset="2"/>
              <a:buChar char="§"/>
            </a:pPr>
            <a:r>
              <a:rPr lang="tr-TR" dirty="0"/>
              <a:t>Reklam</a:t>
            </a:r>
          </a:p>
          <a:p>
            <a:pPr>
              <a:buFont typeface="Wingdings" panose="05000000000000000000" pitchFamily="2" charset="2"/>
              <a:buChar char="§"/>
            </a:pPr>
            <a:r>
              <a:rPr lang="tr-TR" dirty="0"/>
              <a:t>Satış Tutundurma</a:t>
            </a:r>
          </a:p>
          <a:p>
            <a:pPr>
              <a:buFont typeface="Wingdings" panose="05000000000000000000" pitchFamily="2" charset="2"/>
              <a:buChar char="§"/>
            </a:pPr>
            <a:r>
              <a:rPr lang="tr-TR" dirty="0"/>
              <a:t>Halkla İlişkiler (Duyurum)</a:t>
            </a:r>
          </a:p>
          <a:p>
            <a:pPr>
              <a:buFont typeface="Wingdings" panose="05000000000000000000" pitchFamily="2" charset="2"/>
              <a:buChar char="§"/>
            </a:pPr>
            <a:r>
              <a:rPr lang="tr-TR" dirty="0"/>
              <a:t>Kişisel Satış</a:t>
            </a:r>
          </a:p>
          <a:p>
            <a:pPr>
              <a:buFont typeface="Wingdings" panose="05000000000000000000" pitchFamily="2" charset="2"/>
              <a:buChar char="§"/>
            </a:pPr>
            <a:r>
              <a:rPr lang="tr-TR" dirty="0"/>
              <a:t>Doğrudan Pazarlama</a:t>
            </a:r>
          </a:p>
        </p:txBody>
      </p:sp>
    </p:spTree>
    <p:extLst>
      <p:ext uri="{BB962C8B-B14F-4D97-AF65-F5344CB8AC3E}">
        <p14:creationId xmlns:p14="http://schemas.microsoft.com/office/powerpoint/2010/main" val="3330763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703E15-E54C-4EBF-0D4B-4F38898A0B84}"/>
              </a:ext>
            </a:extLst>
          </p:cNvPr>
          <p:cNvSpPr>
            <a:spLocks noGrp="1"/>
          </p:cNvSpPr>
          <p:nvPr>
            <p:ph type="title"/>
          </p:nvPr>
        </p:nvSpPr>
        <p:spPr/>
        <p:txBody>
          <a:bodyPr/>
          <a:lstStyle/>
          <a:p>
            <a:r>
              <a:rPr lang="tr-TR" dirty="0"/>
              <a:t>Tüketicilere Yönelik Satış</a:t>
            </a:r>
            <a:br>
              <a:rPr lang="tr-TR" dirty="0"/>
            </a:br>
            <a:r>
              <a:rPr lang="tr-TR" dirty="0"/>
              <a:t>Tutundurma Faaliyetlerinin Amaçları</a:t>
            </a:r>
          </a:p>
        </p:txBody>
      </p:sp>
      <p:sp>
        <p:nvSpPr>
          <p:cNvPr id="3" name="İçerik Yer Tutucusu 2">
            <a:extLst>
              <a:ext uri="{FF2B5EF4-FFF2-40B4-BE49-F238E27FC236}">
                <a16:creationId xmlns:a16="http://schemas.microsoft.com/office/drawing/2014/main" id="{11F48BC3-AE3F-7D8C-03B7-8ADB710316EC}"/>
              </a:ext>
            </a:extLst>
          </p:cNvPr>
          <p:cNvSpPr>
            <a:spLocks noGrp="1"/>
          </p:cNvSpPr>
          <p:nvPr>
            <p:ph idx="1"/>
          </p:nvPr>
        </p:nvSpPr>
        <p:spPr/>
        <p:txBody>
          <a:bodyPr/>
          <a:lstStyle/>
          <a:p>
            <a:pPr marL="457200" indent="-457200">
              <a:buFont typeface="+mj-lt"/>
              <a:buAutoNum type="arabicPeriod"/>
            </a:pPr>
            <a:r>
              <a:rPr lang="tr-TR" dirty="0"/>
              <a:t>Deneme ve yeniden satın alma</a:t>
            </a:r>
          </a:p>
          <a:p>
            <a:pPr marL="457200" indent="-457200">
              <a:buFont typeface="+mj-lt"/>
              <a:buAutoNum type="arabicPeriod"/>
            </a:pPr>
            <a:r>
              <a:rPr lang="tr-TR" dirty="0"/>
              <a:t>Mevcut bir ürünün tüketimini artırma</a:t>
            </a:r>
          </a:p>
          <a:p>
            <a:pPr marL="457200" indent="-457200">
              <a:buFont typeface="+mj-lt"/>
              <a:buAutoNum type="arabicPeriod"/>
            </a:pPr>
            <a:r>
              <a:rPr lang="tr-TR" dirty="0"/>
              <a:t>Mevcut müşterileri koruma</a:t>
            </a:r>
          </a:p>
          <a:p>
            <a:pPr marL="457200" indent="-457200">
              <a:buFont typeface="+mj-lt"/>
              <a:buAutoNum type="arabicPeriod"/>
            </a:pPr>
            <a:r>
              <a:rPr lang="tr-TR" dirty="0"/>
              <a:t>Spesifik bir Pazar bölümünü hedeflemek</a:t>
            </a:r>
          </a:p>
          <a:p>
            <a:pPr marL="457200" indent="-457200">
              <a:buFont typeface="+mj-lt"/>
              <a:buAutoNum type="arabicPeriod"/>
            </a:pPr>
            <a:r>
              <a:rPr lang="tr-TR" dirty="0"/>
              <a:t>Bütünleşik pazarlama iletişimi güçlendirmek ve marka değeri oluşturmak</a:t>
            </a:r>
          </a:p>
        </p:txBody>
      </p:sp>
    </p:spTree>
    <p:extLst>
      <p:ext uri="{BB962C8B-B14F-4D97-AF65-F5344CB8AC3E}">
        <p14:creationId xmlns:p14="http://schemas.microsoft.com/office/powerpoint/2010/main" val="4249365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4B5B87-9AA3-1C36-3387-CBF6406CF744}"/>
              </a:ext>
            </a:extLst>
          </p:cNvPr>
          <p:cNvSpPr>
            <a:spLocks noGrp="1"/>
          </p:cNvSpPr>
          <p:nvPr>
            <p:ph type="title"/>
          </p:nvPr>
        </p:nvSpPr>
        <p:spPr/>
        <p:txBody>
          <a:bodyPr/>
          <a:lstStyle/>
          <a:p>
            <a:r>
              <a:rPr lang="tr-TR" dirty="0"/>
              <a:t>Tüketicilere Yönelik Satış</a:t>
            </a:r>
            <a:br>
              <a:rPr lang="tr-TR" dirty="0"/>
            </a:br>
            <a:r>
              <a:rPr lang="tr-TR" dirty="0"/>
              <a:t>Tutundurma Araçları</a:t>
            </a:r>
          </a:p>
        </p:txBody>
      </p:sp>
      <p:sp>
        <p:nvSpPr>
          <p:cNvPr id="3" name="İçerik Yer Tutucusu 2">
            <a:extLst>
              <a:ext uri="{FF2B5EF4-FFF2-40B4-BE49-F238E27FC236}">
                <a16:creationId xmlns:a16="http://schemas.microsoft.com/office/drawing/2014/main" id="{B997A8BD-0281-2339-0060-F0F159E4455D}"/>
              </a:ext>
            </a:extLst>
          </p:cNvPr>
          <p:cNvSpPr>
            <a:spLocks noGrp="1"/>
          </p:cNvSpPr>
          <p:nvPr>
            <p:ph idx="1"/>
          </p:nvPr>
        </p:nvSpPr>
        <p:spPr>
          <a:xfrm>
            <a:off x="1097280" y="1845734"/>
            <a:ext cx="10058400" cy="4338756"/>
          </a:xfrm>
        </p:spPr>
        <p:txBody>
          <a:bodyPr>
            <a:normAutofit fontScale="92500" lnSpcReduction="20000"/>
          </a:bodyPr>
          <a:lstStyle/>
          <a:p>
            <a:pPr>
              <a:buFont typeface="Wingdings" panose="05000000000000000000" pitchFamily="2" charset="2"/>
              <a:buChar char="q"/>
            </a:pPr>
            <a:r>
              <a:rPr lang="tr-TR" dirty="0"/>
              <a:t>Örnek ürün dağıtımı</a:t>
            </a:r>
          </a:p>
          <a:p>
            <a:pPr>
              <a:buFont typeface="Wingdings" panose="05000000000000000000" pitchFamily="2" charset="2"/>
              <a:buChar char="q"/>
            </a:pPr>
            <a:r>
              <a:rPr lang="tr-TR" dirty="0"/>
              <a:t>Kupon dağıtımı</a:t>
            </a:r>
          </a:p>
          <a:p>
            <a:pPr>
              <a:buFont typeface="Wingdings" panose="05000000000000000000" pitchFamily="2" charset="2"/>
              <a:buChar char="q"/>
            </a:pPr>
            <a:r>
              <a:rPr lang="tr-TR" dirty="0"/>
              <a:t>Armağanlı paketler (5 al 4 öde)</a:t>
            </a:r>
          </a:p>
          <a:p>
            <a:pPr>
              <a:buFont typeface="Wingdings" panose="05000000000000000000" pitchFamily="2" charset="2"/>
              <a:buChar char="q"/>
            </a:pPr>
            <a:r>
              <a:rPr lang="tr-TR" dirty="0"/>
              <a:t>Armağan dağıtımı</a:t>
            </a:r>
          </a:p>
          <a:p>
            <a:pPr>
              <a:buFont typeface="Wingdings" panose="05000000000000000000" pitchFamily="2" charset="2"/>
              <a:buChar char="q"/>
            </a:pPr>
            <a:r>
              <a:rPr lang="tr-TR" dirty="0"/>
              <a:t>Fiyat indirimi</a:t>
            </a:r>
          </a:p>
          <a:p>
            <a:pPr>
              <a:buFont typeface="Wingdings" panose="05000000000000000000" pitchFamily="2" charset="2"/>
              <a:buChar char="q"/>
            </a:pPr>
            <a:r>
              <a:rPr lang="tr-TR" dirty="0"/>
              <a:t>Para iadesi</a:t>
            </a:r>
          </a:p>
          <a:p>
            <a:pPr>
              <a:buFont typeface="Wingdings" panose="05000000000000000000" pitchFamily="2" charset="2"/>
              <a:buChar char="q"/>
            </a:pPr>
            <a:r>
              <a:rPr lang="tr-TR" dirty="0"/>
              <a:t>Yarışma ve çekiliş</a:t>
            </a:r>
          </a:p>
          <a:p>
            <a:pPr>
              <a:buFont typeface="Wingdings" panose="05000000000000000000" pitchFamily="2" charset="2"/>
              <a:buChar char="q"/>
            </a:pPr>
            <a:r>
              <a:rPr lang="tr-TR" dirty="0"/>
              <a:t>Sıklık programı: Migros kart</a:t>
            </a:r>
          </a:p>
          <a:p>
            <a:pPr>
              <a:buFont typeface="Wingdings" panose="05000000000000000000" pitchFamily="2" charset="2"/>
              <a:buChar char="q"/>
            </a:pPr>
            <a:r>
              <a:rPr lang="tr-TR" dirty="0"/>
              <a:t>Etkinlik pazarlaması: </a:t>
            </a:r>
            <a:r>
              <a:rPr lang="tr-TR" sz="1800" b="0" i="0" dirty="0">
                <a:solidFill>
                  <a:srgbClr val="242021"/>
                </a:solidFill>
                <a:effectLst/>
                <a:latin typeface="AGaramondPro-Regular"/>
              </a:rPr>
              <a:t>Burada etkinlik pazarlaması ve etkinlik sponsorluğu arasında ayrımı belirtmek gerekmektedir. Etkinlik pazarlaması işletmenin ya da markanın bir etkinlikle bağlantılı olduğu ya da temalı bir etkinliğin tüketicilerde deneyimler yaratmak amacıyla ya da malları/hizmetleri tutundurmak amacıyla geliştirildiği türdür.  </a:t>
            </a:r>
            <a:r>
              <a:rPr lang="tr-TR" sz="1800" b="0" i="0" dirty="0" err="1">
                <a:solidFill>
                  <a:srgbClr val="242021"/>
                </a:solidFill>
                <a:effectLst/>
                <a:latin typeface="AGaramondPro-Regular"/>
              </a:rPr>
              <a:t>Örn</a:t>
            </a:r>
            <a:r>
              <a:rPr lang="tr-TR" sz="1800" b="0" i="0" dirty="0">
                <a:solidFill>
                  <a:srgbClr val="242021"/>
                </a:solidFill>
                <a:effectLst/>
                <a:latin typeface="AGaramondPro-Regular"/>
              </a:rPr>
              <a:t>: </a:t>
            </a:r>
            <a:r>
              <a:rPr lang="tr-TR" sz="1800" b="0" i="0" dirty="0" err="1">
                <a:solidFill>
                  <a:srgbClr val="242021"/>
                </a:solidFill>
                <a:effectLst/>
                <a:latin typeface="AGaramondPro-Regular"/>
              </a:rPr>
              <a:t>Coco-cola’nın</a:t>
            </a:r>
            <a:r>
              <a:rPr lang="tr-TR" sz="1800" b="0" i="0" dirty="0">
                <a:solidFill>
                  <a:srgbClr val="242021"/>
                </a:solidFill>
                <a:effectLst/>
                <a:latin typeface="AGaramondPro-Regular"/>
              </a:rPr>
              <a:t> </a:t>
            </a:r>
            <a:r>
              <a:rPr lang="tr-TR" sz="1800" b="0" i="0" dirty="0" err="1">
                <a:solidFill>
                  <a:srgbClr val="242021"/>
                </a:solidFill>
                <a:effectLst/>
                <a:latin typeface="AGaramondPro-Regular"/>
              </a:rPr>
              <a:t>Rock’nCoke</a:t>
            </a:r>
            <a:r>
              <a:rPr lang="tr-TR" sz="1800" b="0" i="0" dirty="0">
                <a:solidFill>
                  <a:srgbClr val="242021"/>
                </a:solidFill>
                <a:effectLst/>
                <a:latin typeface="AGaramondPro-Regular"/>
              </a:rPr>
              <a:t> adı altında düzenlediği </a:t>
            </a:r>
            <a:r>
              <a:rPr lang="tr-TR" sz="1800" b="0" i="0" dirty="0" err="1">
                <a:solidFill>
                  <a:srgbClr val="242021"/>
                </a:solidFill>
                <a:effectLst/>
                <a:latin typeface="AGaramondPro-Regular"/>
              </a:rPr>
              <a:t>rock</a:t>
            </a:r>
            <a:r>
              <a:rPr lang="tr-TR" sz="1800" b="0" i="0" dirty="0">
                <a:solidFill>
                  <a:srgbClr val="242021"/>
                </a:solidFill>
                <a:effectLst/>
                <a:latin typeface="AGaramondPro-Regular"/>
              </a:rPr>
              <a:t> müziği festivali organizasyonu</a:t>
            </a:r>
            <a:r>
              <a:rPr lang="tr-TR" dirty="0"/>
              <a:t> </a:t>
            </a:r>
            <a:br>
              <a:rPr lang="tr-TR" dirty="0"/>
            </a:br>
            <a:br>
              <a:rPr lang="tr-TR" dirty="0"/>
            </a:br>
            <a:endParaRPr lang="tr-TR" dirty="0"/>
          </a:p>
        </p:txBody>
      </p:sp>
    </p:spTree>
    <p:extLst>
      <p:ext uri="{BB962C8B-B14F-4D97-AF65-F5344CB8AC3E}">
        <p14:creationId xmlns:p14="http://schemas.microsoft.com/office/powerpoint/2010/main" val="3659076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5403F3-2A6F-80A0-D5E1-47258937B4BD}"/>
              </a:ext>
            </a:extLst>
          </p:cNvPr>
          <p:cNvSpPr>
            <a:spLocks noGrp="1"/>
          </p:cNvSpPr>
          <p:nvPr>
            <p:ph type="title"/>
          </p:nvPr>
        </p:nvSpPr>
        <p:spPr/>
        <p:txBody>
          <a:bodyPr/>
          <a:lstStyle/>
          <a:p>
            <a:r>
              <a:rPr lang="tr-TR" dirty="0"/>
              <a:t>Aracılara Yönelik Satış Tutundurma</a:t>
            </a:r>
            <a:br>
              <a:rPr lang="tr-TR" dirty="0"/>
            </a:br>
            <a:r>
              <a:rPr lang="tr-TR" dirty="0"/>
              <a:t>Faaliyetlerinin Amaçları</a:t>
            </a:r>
          </a:p>
        </p:txBody>
      </p:sp>
      <p:sp>
        <p:nvSpPr>
          <p:cNvPr id="3" name="İçerik Yer Tutucusu 2">
            <a:extLst>
              <a:ext uri="{FF2B5EF4-FFF2-40B4-BE49-F238E27FC236}">
                <a16:creationId xmlns:a16="http://schemas.microsoft.com/office/drawing/2014/main" id="{A8E80B96-C9AE-E744-A750-7296C02AAFFB}"/>
              </a:ext>
            </a:extLst>
          </p:cNvPr>
          <p:cNvSpPr>
            <a:spLocks noGrp="1"/>
          </p:cNvSpPr>
          <p:nvPr>
            <p:ph idx="1"/>
          </p:nvPr>
        </p:nvSpPr>
        <p:spPr>
          <a:xfrm>
            <a:off x="1097280" y="1845733"/>
            <a:ext cx="10058400" cy="4725664"/>
          </a:xfrm>
        </p:spPr>
        <p:txBody>
          <a:bodyPr>
            <a:noAutofit/>
          </a:bodyPr>
          <a:lstStyle/>
          <a:p>
            <a:r>
              <a:rPr lang="tr-TR" sz="1200" b="0" i="0" dirty="0">
                <a:solidFill>
                  <a:srgbClr val="242021"/>
                </a:solidFill>
                <a:effectLst/>
              </a:rPr>
              <a:t>Aracılara yeni ürünleri tanıtmaya yardımcı olmak</a:t>
            </a:r>
          </a:p>
          <a:p>
            <a:r>
              <a:rPr lang="tr-TR" sz="1200" b="0" i="0" dirty="0">
                <a:solidFill>
                  <a:srgbClr val="242021"/>
                </a:solidFill>
                <a:effectLst/>
              </a:rPr>
              <a:t>• Ürünün dağıtımını teşvik etmek</a:t>
            </a:r>
          </a:p>
          <a:p>
            <a:r>
              <a:rPr lang="tr-TR" sz="1200" b="0" i="0" dirty="0">
                <a:solidFill>
                  <a:srgbClr val="242021"/>
                </a:solidFill>
                <a:effectLst/>
              </a:rPr>
              <a:t>• Raflarda elde edilecek yeri artırmak</a:t>
            </a:r>
          </a:p>
          <a:p>
            <a:r>
              <a:rPr lang="tr-TR" sz="1200" b="0" i="0" dirty="0">
                <a:solidFill>
                  <a:srgbClr val="242021"/>
                </a:solidFill>
                <a:effectLst/>
              </a:rPr>
              <a:t>• Raflarda daha iyi pozisyon elde edilmesini </a:t>
            </a:r>
          </a:p>
          <a:p>
            <a:r>
              <a:rPr lang="tr-TR" sz="1200" b="0" i="0" dirty="0">
                <a:solidFill>
                  <a:srgbClr val="242021"/>
                </a:solidFill>
                <a:effectLst/>
              </a:rPr>
              <a:t>sağlamak</a:t>
            </a:r>
          </a:p>
          <a:p>
            <a:r>
              <a:rPr lang="tr-TR" sz="1200" b="0" i="0" dirty="0">
                <a:solidFill>
                  <a:srgbClr val="242021"/>
                </a:solidFill>
                <a:effectLst/>
              </a:rPr>
              <a:t>• Aracıların ürünü özel bir şekilde sergilemelerini teşvik etmek</a:t>
            </a:r>
          </a:p>
          <a:p>
            <a:r>
              <a:rPr lang="tr-TR" sz="1200" b="0" i="0" dirty="0">
                <a:solidFill>
                  <a:srgbClr val="242021"/>
                </a:solidFill>
                <a:effectLst/>
              </a:rPr>
              <a:t>• Rakip ürünlere karşı aracılara ekstra teşvikler sunmak</a:t>
            </a:r>
          </a:p>
          <a:p>
            <a:r>
              <a:rPr lang="tr-TR" sz="1200" b="0" i="0" dirty="0">
                <a:solidFill>
                  <a:srgbClr val="242021"/>
                </a:solidFill>
                <a:effectLst/>
              </a:rPr>
              <a:t>• Aracıların satış gücünün motivasyonunu </a:t>
            </a:r>
          </a:p>
          <a:p>
            <a:r>
              <a:rPr lang="tr-TR" sz="1200" b="0" i="0" dirty="0">
                <a:solidFill>
                  <a:srgbClr val="242021"/>
                </a:solidFill>
                <a:effectLst/>
              </a:rPr>
              <a:t>artırmak</a:t>
            </a:r>
          </a:p>
          <a:p>
            <a:r>
              <a:rPr lang="tr-TR" sz="1200" b="0" i="0" dirty="0">
                <a:solidFill>
                  <a:srgbClr val="242021"/>
                </a:solidFill>
                <a:effectLst/>
              </a:rPr>
              <a:t>• Aşırı stoklama problemlerinin ya da hareketi yavaş olan ürünlerin üstesinden gelmek</a:t>
            </a:r>
            <a:r>
              <a:rPr lang="tr-TR" sz="1200" dirty="0"/>
              <a:t> </a:t>
            </a:r>
          </a:p>
          <a:p>
            <a:r>
              <a:rPr lang="tr-TR" sz="1200" b="0" i="0" dirty="0">
                <a:solidFill>
                  <a:srgbClr val="242021"/>
                </a:solidFill>
                <a:effectLst/>
              </a:rPr>
              <a:t>Kısa dönemli satış hedeflerine ulaşmaya yardımcı olmak örneğin, erken sipariş vermeyi teşvik etmek</a:t>
            </a:r>
          </a:p>
          <a:p>
            <a:r>
              <a:rPr lang="tr-TR" sz="1200" b="0" i="0" dirty="0">
                <a:solidFill>
                  <a:srgbClr val="242021"/>
                </a:solidFill>
                <a:effectLst/>
              </a:rPr>
              <a:t>• Müşterilerin ödemelerinin yönetilmesine yardımcı olmak örneğin, erken ya da hemen ödemelerini </a:t>
            </a:r>
          </a:p>
          <a:p>
            <a:r>
              <a:rPr lang="tr-TR" sz="1200" b="0" i="0" dirty="0">
                <a:solidFill>
                  <a:srgbClr val="242021"/>
                </a:solidFill>
                <a:effectLst/>
              </a:rPr>
              <a:t>sağlamak</a:t>
            </a:r>
          </a:p>
          <a:p>
            <a:r>
              <a:rPr lang="tr-TR" sz="1200" b="0" i="0" dirty="0">
                <a:solidFill>
                  <a:srgbClr val="242021"/>
                </a:solidFill>
                <a:effectLst/>
              </a:rPr>
              <a:t>• Müşteri veri tabanı bilgisinin toplanmasına yardımcı olmak</a:t>
            </a:r>
            <a:r>
              <a:rPr lang="tr-TR" sz="1200" dirty="0"/>
              <a:t> </a:t>
            </a:r>
          </a:p>
        </p:txBody>
      </p:sp>
    </p:spTree>
    <p:extLst>
      <p:ext uri="{BB962C8B-B14F-4D97-AF65-F5344CB8AC3E}">
        <p14:creationId xmlns:p14="http://schemas.microsoft.com/office/powerpoint/2010/main" val="6207072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1F08B3-DA96-D4FC-2CEC-36E1320ECD53}"/>
              </a:ext>
            </a:extLst>
          </p:cNvPr>
          <p:cNvSpPr>
            <a:spLocks noGrp="1"/>
          </p:cNvSpPr>
          <p:nvPr>
            <p:ph type="title"/>
          </p:nvPr>
        </p:nvSpPr>
        <p:spPr/>
        <p:txBody>
          <a:bodyPr/>
          <a:lstStyle/>
          <a:p>
            <a:r>
              <a:rPr lang="tr-TR" dirty="0"/>
              <a:t>Aracılara Yönelik Satış</a:t>
            </a:r>
            <a:br>
              <a:rPr lang="tr-TR" dirty="0"/>
            </a:br>
            <a:r>
              <a:rPr lang="tr-TR" dirty="0"/>
              <a:t>Tutundurma Araçları</a:t>
            </a:r>
          </a:p>
        </p:txBody>
      </p:sp>
      <p:sp>
        <p:nvSpPr>
          <p:cNvPr id="3" name="İçerik Yer Tutucusu 2">
            <a:extLst>
              <a:ext uri="{FF2B5EF4-FFF2-40B4-BE49-F238E27FC236}">
                <a16:creationId xmlns:a16="http://schemas.microsoft.com/office/drawing/2014/main" id="{4AD64FB2-E02C-9293-2A0A-A5B2521A5B0A}"/>
              </a:ext>
            </a:extLst>
          </p:cNvPr>
          <p:cNvSpPr>
            <a:spLocks noGrp="1"/>
          </p:cNvSpPr>
          <p:nvPr>
            <p:ph idx="1"/>
          </p:nvPr>
        </p:nvSpPr>
        <p:spPr/>
        <p:txBody>
          <a:bodyPr/>
          <a:lstStyle/>
          <a:p>
            <a:pPr>
              <a:buFont typeface="Wingdings" panose="05000000000000000000" pitchFamily="2" charset="2"/>
              <a:buChar char="q"/>
            </a:pPr>
            <a:r>
              <a:rPr lang="tr-TR" sz="1800" b="0" i="0" dirty="0">
                <a:solidFill>
                  <a:srgbClr val="242021"/>
                </a:solidFill>
                <a:effectLst/>
                <a:latin typeface="AGaramondPro-Regular"/>
              </a:rPr>
              <a:t>Koli içinde yer alan hediyeler, </a:t>
            </a:r>
          </a:p>
          <a:p>
            <a:pPr>
              <a:buFont typeface="Wingdings" panose="05000000000000000000" pitchFamily="2" charset="2"/>
              <a:buChar char="q"/>
            </a:pPr>
            <a:r>
              <a:rPr lang="tr-TR" sz="1800" b="0" i="0" dirty="0">
                <a:solidFill>
                  <a:srgbClr val="242021"/>
                </a:solidFill>
                <a:effectLst/>
                <a:latin typeface="AGaramondPro-Regular"/>
              </a:rPr>
              <a:t>fiyat indirimleri, </a:t>
            </a:r>
          </a:p>
          <a:p>
            <a:pPr>
              <a:buFont typeface="Wingdings" panose="05000000000000000000" pitchFamily="2" charset="2"/>
              <a:buChar char="q"/>
            </a:pPr>
            <a:r>
              <a:rPr lang="tr-TR" sz="1800" b="0" i="0" dirty="0">
                <a:solidFill>
                  <a:srgbClr val="242021"/>
                </a:solidFill>
                <a:effectLst/>
                <a:latin typeface="AGaramondPro-Regular"/>
              </a:rPr>
              <a:t>teşvik gezileri, </a:t>
            </a:r>
          </a:p>
          <a:p>
            <a:pPr>
              <a:buFont typeface="Wingdings" panose="05000000000000000000" pitchFamily="2" charset="2"/>
              <a:buChar char="q"/>
            </a:pPr>
            <a:r>
              <a:rPr lang="tr-TR" sz="1800" b="0" i="0" dirty="0">
                <a:solidFill>
                  <a:srgbClr val="242021"/>
                </a:solidFill>
                <a:effectLst/>
                <a:latin typeface="AGaramondPro-Regular"/>
              </a:rPr>
              <a:t>yarışmalar</a:t>
            </a:r>
            <a:r>
              <a:rPr lang="tr-TR" dirty="0"/>
              <a:t> </a:t>
            </a:r>
            <a:br>
              <a:rPr lang="tr-TR" dirty="0"/>
            </a:br>
            <a:endParaRPr lang="tr-TR" dirty="0"/>
          </a:p>
        </p:txBody>
      </p:sp>
    </p:spTree>
    <p:extLst>
      <p:ext uri="{BB962C8B-B14F-4D97-AF65-F5344CB8AC3E}">
        <p14:creationId xmlns:p14="http://schemas.microsoft.com/office/powerpoint/2010/main" val="893266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98BDDE-F076-75E5-F5DE-A03B835ED0ED}"/>
              </a:ext>
            </a:extLst>
          </p:cNvPr>
          <p:cNvSpPr>
            <a:spLocks noGrp="1"/>
          </p:cNvSpPr>
          <p:nvPr>
            <p:ph type="title"/>
          </p:nvPr>
        </p:nvSpPr>
        <p:spPr/>
        <p:txBody>
          <a:bodyPr/>
          <a:lstStyle/>
          <a:p>
            <a:r>
              <a:rPr lang="tr-TR" dirty="0"/>
              <a:t>Pazarlama İletişiminin Yapısını Değiştiren Faktörler</a:t>
            </a:r>
          </a:p>
        </p:txBody>
      </p:sp>
      <p:sp>
        <p:nvSpPr>
          <p:cNvPr id="3" name="İçerik Yer Tutucusu 2">
            <a:extLst>
              <a:ext uri="{FF2B5EF4-FFF2-40B4-BE49-F238E27FC236}">
                <a16:creationId xmlns:a16="http://schemas.microsoft.com/office/drawing/2014/main" id="{EAEEA028-581D-B6F7-084B-23B79E6F9CD2}"/>
              </a:ext>
            </a:extLst>
          </p:cNvPr>
          <p:cNvSpPr>
            <a:spLocks noGrp="1"/>
          </p:cNvSpPr>
          <p:nvPr>
            <p:ph idx="1"/>
          </p:nvPr>
        </p:nvSpPr>
        <p:spPr/>
        <p:txBody>
          <a:bodyPr/>
          <a:lstStyle/>
          <a:p>
            <a:pPr marL="457200" indent="-457200">
              <a:buFont typeface="+mj-lt"/>
              <a:buAutoNum type="arabicPeriod"/>
            </a:pPr>
            <a:r>
              <a:rPr lang="tr-TR" dirty="0"/>
              <a:t>Kitlesel pazarlamadan kişiye özgü pazarlamaya geçiş</a:t>
            </a:r>
          </a:p>
          <a:p>
            <a:pPr marL="457200" indent="-457200">
              <a:buFont typeface="+mj-lt"/>
              <a:buAutoNum type="arabicPeriod"/>
            </a:pPr>
            <a:r>
              <a:rPr lang="tr-TR" dirty="0"/>
              <a:t>Farklı iletişim kanalları ihtiyacı (bütünleşik pazarlama iletişimi)</a:t>
            </a:r>
          </a:p>
        </p:txBody>
      </p:sp>
    </p:spTree>
    <p:extLst>
      <p:ext uri="{BB962C8B-B14F-4D97-AF65-F5344CB8AC3E}">
        <p14:creationId xmlns:p14="http://schemas.microsoft.com/office/powerpoint/2010/main" val="397511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1033" name="Rectangle 1032">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cxnSp>
        <p:nvCxnSpPr>
          <p:cNvPr id="1035" name="Straight Connector 1034">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037" name="Rectangle 1036">
            <a:extLst>
              <a:ext uri="{FF2B5EF4-FFF2-40B4-BE49-F238E27FC236}">
                <a16:creationId xmlns:a16="http://schemas.microsoft.com/office/drawing/2014/main" id="{5A1B47C8-47A0-4A88-8830-6DEA3B5DE3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pic>
        <p:nvPicPr>
          <p:cNvPr id="1026" name="Picture 2" descr="Tutundurma Karması İletişim Modeli">
            <a:extLst>
              <a:ext uri="{FF2B5EF4-FFF2-40B4-BE49-F238E27FC236}">
                <a16:creationId xmlns:a16="http://schemas.microsoft.com/office/drawing/2014/main" id="{6735C56A-C20D-9EB7-9AB6-34519D1A127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3999" y="1635238"/>
            <a:ext cx="6275667" cy="3587523"/>
          </a:xfrm>
          <a:prstGeom prst="rect">
            <a:avLst/>
          </a:prstGeom>
          <a:noFill/>
          <a:extLst>
            <a:ext uri="{909E8E84-426E-40DD-AFC4-6F175D3DCCD1}">
              <a14:hiddenFill xmlns:a14="http://schemas.microsoft.com/office/drawing/2010/main">
                <a:solidFill>
                  <a:srgbClr val="FFFFFF"/>
                </a:solidFill>
              </a14:hiddenFill>
            </a:ext>
          </a:extLst>
        </p:spPr>
      </p:pic>
      <p:sp>
        <p:nvSpPr>
          <p:cNvPr id="1039" name="Rectangle 1038">
            <a:extLst>
              <a:ext uri="{FF2B5EF4-FFF2-40B4-BE49-F238E27FC236}">
                <a16:creationId xmlns:a16="http://schemas.microsoft.com/office/drawing/2014/main" id="{984BBFDD-E720-4805-A9C8-129FBBF6DD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7613486" y="0"/>
            <a:ext cx="458473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2" name="Başlık 1">
            <a:extLst>
              <a:ext uri="{FF2B5EF4-FFF2-40B4-BE49-F238E27FC236}">
                <a16:creationId xmlns:a16="http://schemas.microsoft.com/office/drawing/2014/main" id="{52945AD5-93C3-2A11-3476-DDEDA1439B68}"/>
              </a:ext>
            </a:extLst>
          </p:cNvPr>
          <p:cNvSpPr>
            <a:spLocks noGrp="1"/>
          </p:cNvSpPr>
          <p:nvPr>
            <p:ph type="title"/>
          </p:nvPr>
        </p:nvSpPr>
        <p:spPr>
          <a:xfrm>
            <a:off x="7821581" y="663292"/>
            <a:ext cx="4252431" cy="5590024"/>
          </a:xfrm>
        </p:spPr>
        <p:txBody>
          <a:bodyPr vert="horz" lIns="91440" tIns="45720" rIns="91440" bIns="45720" rtlCol="0" anchor="b">
            <a:normAutofit/>
          </a:bodyPr>
          <a:lstStyle/>
          <a:p>
            <a:r>
              <a:rPr lang="tr-TR" sz="2000" b="1" dirty="0">
                <a:solidFill>
                  <a:schemeClr val="tx1"/>
                </a:solidFill>
              </a:rPr>
              <a:t>Gönderici</a:t>
            </a:r>
            <a:r>
              <a:rPr lang="tr-TR" sz="2000" dirty="0">
                <a:solidFill>
                  <a:srgbClr val="FFFFFF"/>
                </a:solidFill>
              </a:rPr>
              <a:t>: Kişi ya da işletmenin kendisidir. Bir işletme çalışanı ya da ünlü olabilir.</a:t>
            </a:r>
            <a:br>
              <a:rPr lang="tr-TR" sz="2000" dirty="0">
                <a:solidFill>
                  <a:srgbClr val="FFFFFF"/>
                </a:solidFill>
              </a:rPr>
            </a:br>
            <a:r>
              <a:rPr lang="tr-TR" sz="2000" b="1" dirty="0">
                <a:solidFill>
                  <a:schemeClr val="tx1"/>
                </a:solidFill>
              </a:rPr>
              <a:t>Kodlama</a:t>
            </a:r>
            <a:r>
              <a:rPr lang="tr-TR" sz="2000" dirty="0">
                <a:solidFill>
                  <a:srgbClr val="FFFFFF"/>
                </a:solidFill>
              </a:rPr>
              <a:t>: yazılı, sözlü, sembolik ya da sözsüz </a:t>
            </a:r>
            <a:r>
              <a:rPr lang="tr-TR" sz="2000" dirty="0" err="1">
                <a:solidFill>
                  <a:srgbClr val="FFFFFF"/>
                </a:solidFill>
              </a:rPr>
              <a:t>herşey</a:t>
            </a:r>
            <a:r>
              <a:rPr lang="tr-TR" sz="2000" dirty="0">
                <a:solidFill>
                  <a:srgbClr val="FFFFFF"/>
                </a:solidFill>
              </a:rPr>
              <a:t> (</a:t>
            </a:r>
            <a:r>
              <a:rPr lang="tr-TR" sz="2000" dirty="0" err="1">
                <a:solidFill>
                  <a:srgbClr val="FFFFFF"/>
                </a:solidFill>
              </a:rPr>
              <a:t>örn</a:t>
            </a:r>
            <a:r>
              <a:rPr lang="tr-TR" sz="2000" dirty="0">
                <a:solidFill>
                  <a:srgbClr val="FFFFFF"/>
                </a:solidFill>
              </a:rPr>
              <a:t>. Semboller, Sözcükler, resimler)</a:t>
            </a:r>
            <a:br>
              <a:rPr lang="tr-TR" sz="2000" dirty="0">
                <a:solidFill>
                  <a:srgbClr val="FFFFFF"/>
                </a:solidFill>
              </a:rPr>
            </a:br>
            <a:r>
              <a:rPr lang="tr-TR" sz="2000" dirty="0">
                <a:solidFill>
                  <a:schemeClr val="tx1"/>
                </a:solidFill>
              </a:rPr>
              <a:t>Medya</a:t>
            </a:r>
            <a:r>
              <a:rPr lang="tr-TR" sz="2000" dirty="0">
                <a:solidFill>
                  <a:srgbClr val="FFFFFF"/>
                </a:solidFill>
              </a:rPr>
              <a:t>: Kitlesel ya da kişisel kanallar. (</a:t>
            </a:r>
            <a:r>
              <a:rPr lang="tr-TR" sz="2000" dirty="0" err="1">
                <a:solidFill>
                  <a:srgbClr val="FFFFFF"/>
                </a:solidFill>
              </a:rPr>
              <a:t>örn</a:t>
            </a:r>
            <a:r>
              <a:rPr lang="tr-TR" sz="2000" dirty="0">
                <a:solidFill>
                  <a:srgbClr val="FFFFFF"/>
                </a:solidFill>
              </a:rPr>
              <a:t>, televizyon, radyo, Instagram, </a:t>
            </a:r>
            <a:r>
              <a:rPr lang="tr-TR" sz="2000" dirty="0" err="1">
                <a:solidFill>
                  <a:srgbClr val="FFFFFF"/>
                </a:solidFill>
              </a:rPr>
              <a:t>whatsapp</a:t>
            </a:r>
            <a:r>
              <a:rPr lang="tr-TR" sz="2000" dirty="0">
                <a:solidFill>
                  <a:srgbClr val="FFFFFF"/>
                </a:solidFill>
              </a:rPr>
              <a:t>)</a:t>
            </a:r>
            <a:br>
              <a:rPr lang="tr-TR" sz="2000" dirty="0">
                <a:solidFill>
                  <a:srgbClr val="FFFFFF"/>
                </a:solidFill>
              </a:rPr>
            </a:br>
            <a:r>
              <a:rPr lang="tr-TR" sz="2000" dirty="0">
                <a:solidFill>
                  <a:schemeClr val="tx1"/>
                </a:solidFill>
              </a:rPr>
              <a:t>Alıcı</a:t>
            </a:r>
            <a:r>
              <a:rPr lang="tr-TR" sz="2000" dirty="0">
                <a:solidFill>
                  <a:srgbClr val="FFFFFF"/>
                </a:solidFill>
              </a:rPr>
              <a:t>: Perakendeci, Toptancı, Nihai Tüketici yani herkes olabilir.</a:t>
            </a:r>
            <a:br>
              <a:rPr lang="tr-TR" sz="2000" dirty="0">
                <a:solidFill>
                  <a:srgbClr val="FFFFFF"/>
                </a:solidFill>
              </a:rPr>
            </a:br>
            <a:r>
              <a:rPr lang="tr-TR" sz="2000" dirty="0">
                <a:solidFill>
                  <a:schemeClr val="tx1"/>
                </a:solidFill>
              </a:rPr>
              <a:t>Gürültü</a:t>
            </a:r>
            <a:r>
              <a:rPr lang="tr-TR" sz="2000" dirty="0">
                <a:solidFill>
                  <a:srgbClr val="FFFFFF"/>
                </a:solidFill>
              </a:rPr>
              <a:t>: İletişim sürecini bozan her şey (</a:t>
            </a:r>
            <a:r>
              <a:rPr lang="tr-TR" sz="2000" dirty="0" err="1">
                <a:solidFill>
                  <a:srgbClr val="FFFFFF"/>
                </a:solidFill>
              </a:rPr>
              <a:t>tv</a:t>
            </a:r>
            <a:r>
              <a:rPr lang="tr-TR" sz="2000" dirty="0">
                <a:solidFill>
                  <a:srgbClr val="FFFFFF"/>
                </a:solidFill>
              </a:rPr>
              <a:t> sinyalinin gitmesi ya da telefonda cızırtı gelmesi)</a:t>
            </a:r>
            <a:br>
              <a:rPr lang="tr-TR" sz="2000" dirty="0">
                <a:solidFill>
                  <a:srgbClr val="FFFFFF"/>
                </a:solidFill>
              </a:rPr>
            </a:br>
            <a:r>
              <a:rPr lang="tr-TR" sz="2000" dirty="0">
                <a:solidFill>
                  <a:schemeClr val="tx1"/>
                </a:solidFill>
              </a:rPr>
              <a:t>Tepki </a:t>
            </a:r>
            <a:r>
              <a:rPr lang="tr-TR" sz="2000" dirty="0">
                <a:solidFill>
                  <a:srgbClr val="FFFFFF"/>
                </a:solidFill>
              </a:rPr>
              <a:t>: satın almak ya da satın almamak</a:t>
            </a:r>
            <a:br>
              <a:rPr lang="tr-TR" sz="2000" dirty="0">
                <a:solidFill>
                  <a:srgbClr val="FFFFFF"/>
                </a:solidFill>
              </a:rPr>
            </a:br>
            <a:r>
              <a:rPr lang="tr-TR" sz="2000" dirty="0">
                <a:solidFill>
                  <a:schemeClr val="tx1"/>
                </a:solidFill>
              </a:rPr>
              <a:t>Geri Bildirim</a:t>
            </a:r>
            <a:r>
              <a:rPr lang="tr-TR" sz="2000" dirty="0">
                <a:solidFill>
                  <a:srgbClr val="FFFFFF"/>
                </a:solidFill>
              </a:rPr>
              <a:t>: ürün hakkında olumlu ya da olumsuz yorumlar.</a:t>
            </a:r>
            <a:br>
              <a:rPr lang="tr-TR" sz="2000" dirty="0">
                <a:solidFill>
                  <a:srgbClr val="FFFFFF"/>
                </a:solidFill>
              </a:rPr>
            </a:br>
            <a:br>
              <a:rPr lang="tr-TR" sz="2000" dirty="0">
                <a:solidFill>
                  <a:srgbClr val="FFFFFF"/>
                </a:solidFill>
              </a:rPr>
            </a:br>
            <a:endParaRPr lang="en-US" sz="2000" dirty="0">
              <a:solidFill>
                <a:srgbClr val="FFFFFF"/>
              </a:solidFill>
            </a:endParaRPr>
          </a:p>
        </p:txBody>
      </p:sp>
      <p:sp>
        <p:nvSpPr>
          <p:cNvPr id="1041" name="Rectangle 1040">
            <a:extLst>
              <a:ext uri="{FF2B5EF4-FFF2-40B4-BE49-F238E27FC236}">
                <a16:creationId xmlns:a16="http://schemas.microsoft.com/office/drawing/2014/main" id="{5AC4BE46-4A77-42FE-9D15-065CDB2F8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6906"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Tree>
    <p:extLst>
      <p:ext uri="{BB962C8B-B14F-4D97-AF65-F5344CB8AC3E}">
        <p14:creationId xmlns:p14="http://schemas.microsoft.com/office/powerpoint/2010/main" val="3548918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44CC594A-A820-450F-B363-C19201FCFE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9FAB3DA-E9ED-4574-ABCC-378BC0FF1B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2" name="Başlık 1">
            <a:extLst>
              <a:ext uri="{FF2B5EF4-FFF2-40B4-BE49-F238E27FC236}">
                <a16:creationId xmlns:a16="http://schemas.microsoft.com/office/drawing/2014/main" id="{7E28D033-B7C7-EFAA-93A5-B97808D2BC92}"/>
              </a:ext>
            </a:extLst>
          </p:cNvPr>
          <p:cNvSpPr>
            <a:spLocks noGrp="1"/>
          </p:cNvSpPr>
          <p:nvPr>
            <p:ph type="title"/>
          </p:nvPr>
        </p:nvSpPr>
        <p:spPr>
          <a:xfrm>
            <a:off x="492370" y="516835"/>
            <a:ext cx="3084844" cy="2103875"/>
          </a:xfrm>
        </p:spPr>
        <p:txBody>
          <a:bodyPr>
            <a:normAutofit/>
          </a:bodyPr>
          <a:lstStyle/>
          <a:p>
            <a:r>
              <a:rPr lang="tr-TR" sz="3600" dirty="0">
                <a:solidFill>
                  <a:srgbClr val="FFFFFF"/>
                </a:solidFill>
              </a:rPr>
              <a:t>Bütünleşik Pazarlama İletişimi</a:t>
            </a:r>
          </a:p>
        </p:txBody>
      </p:sp>
      <p:sp>
        <p:nvSpPr>
          <p:cNvPr id="3" name="İçerik Yer Tutucusu 2">
            <a:extLst>
              <a:ext uri="{FF2B5EF4-FFF2-40B4-BE49-F238E27FC236}">
                <a16:creationId xmlns:a16="http://schemas.microsoft.com/office/drawing/2014/main" id="{BBE612AC-FFFD-45A0-5128-580D4030B1C9}"/>
              </a:ext>
            </a:extLst>
          </p:cNvPr>
          <p:cNvSpPr>
            <a:spLocks noGrp="1"/>
          </p:cNvSpPr>
          <p:nvPr>
            <p:ph idx="1"/>
          </p:nvPr>
        </p:nvSpPr>
        <p:spPr>
          <a:xfrm>
            <a:off x="492371" y="2653800"/>
            <a:ext cx="3084844" cy="3335519"/>
          </a:xfrm>
        </p:spPr>
        <p:txBody>
          <a:bodyPr>
            <a:normAutofit/>
          </a:bodyPr>
          <a:lstStyle/>
          <a:p>
            <a:r>
              <a:rPr lang="tr-TR" sz="1400" dirty="0">
                <a:solidFill>
                  <a:srgbClr val="FFFFFF"/>
                </a:solidFill>
              </a:rPr>
              <a:t>Bütünleşik pazarlama iletişimi kavramı ise etkili bir iletişim ve hedef pazarlara tutarlı bir imaj sunabilmek için </a:t>
            </a:r>
            <a:r>
              <a:rPr lang="tr-TR" sz="1400" dirty="0" err="1">
                <a:solidFill>
                  <a:srgbClr val="FFFFFF"/>
                </a:solidFill>
              </a:rPr>
              <a:t>reklam,satış</a:t>
            </a:r>
            <a:r>
              <a:rPr lang="tr-TR" sz="1400" dirty="0">
                <a:solidFill>
                  <a:srgbClr val="FFFFFF"/>
                </a:solidFill>
              </a:rPr>
              <a:t> tutundurma, halkla ilişkiler gibi pazarlama ve tutundurma araçlarının koordine edilerek, mesaj tutarlılığının sağlanmasını ifade eder.</a:t>
            </a:r>
          </a:p>
          <a:p>
            <a:endParaRPr lang="tr-TR" sz="1400" dirty="0">
              <a:solidFill>
                <a:srgbClr val="FFFFFF"/>
              </a:solidFill>
            </a:endParaRPr>
          </a:p>
          <a:p>
            <a:r>
              <a:rPr lang="tr-TR" sz="1400" dirty="0">
                <a:solidFill>
                  <a:srgbClr val="FFFFFF"/>
                </a:solidFill>
              </a:rPr>
              <a:t>Niye bütünleşik pazarlamaya iletişimine ihtiyaç duyuldu?</a:t>
            </a:r>
          </a:p>
          <a:p>
            <a:r>
              <a:rPr lang="tr-TR" sz="1400" dirty="0">
                <a:solidFill>
                  <a:srgbClr val="FFFFFF"/>
                </a:solidFill>
              </a:rPr>
              <a:t>Etkili bir iletişim ve hedef pazarlara tutarlı bir imaj sunabilmek için geniş bir yelpazedeki pazarlama ve tutundurma araçlarının koordine edilmesi önemlidir. </a:t>
            </a:r>
          </a:p>
        </p:txBody>
      </p:sp>
      <p:sp>
        <p:nvSpPr>
          <p:cNvPr id="25" name="Rectangle 24">
            <a:extLst>
              <a:ext uri="{FF2B5EF4-FFF2-40B4-BE49-F238E27FC236}">
                <a16:creationId xmlns:a16="http://schemas.microsoft.com/office/drawing/2014/main" id="{53B8D6B0-55D6-48DC-86D8-FD95D5F11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pic>
        <p:nvPicPr>
          <p:cNvPr id="5" name="Resim 4">
            <a:extLst>
              <a:ext uri="{FF2B5EF4-FFF2-40B4-BE49-F238E27FC236}">
                <a16:creationId xmlns:a16="http://schemas.microsoft.com/office/drawing/2014/main" id="{E6B4F66A-3348-D4C5-425C-FC47F6190DA0}"/>
              </a:ext>
            </a:extLst>
          </p:cNvPr>
          <p:cNvPicPr>
            <a:picLocks noChangeAspect="1"/>
          </p:cNvPicPr>
          <p:nvPr/>
        </p:nvPicPr>
        <p:blipFill>
          <a:blip r:embed="rId2"/>
          <a:stretch>
            <a:fillRect/>
          </a:stretch>
        </p:blipFill>
        <p:spPr>
          <a:xfrm>
            <a:off x="4742017" y="650284"/>
            <a:ext cx="6798082" cy="5557432"/>
          </a:xfrm>
          <a:prstGeom prst="rect">
            <a:avLst/>
          </a:prstGeom>
        </p:spPr>
      </p:pic>
    </p:spTree>
    <p:extLst>
      <p:ext uri="{BB962C8B-B14F-4D97-AF65-F5344CB8AC3E}">
        <p14:creationId xmlns:p14="http://schemas.microsoft.com/office/powerpoint/2010/main" val="1222376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2579DAE-C141-48DB-810E-C070C3008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12" name="Rectangle 11">
            <a:extLst>
              <a:ext uri="{FF2B5EF4-FFF2-40B4-BE49-F238E27FC236}">
                <a16:creationId xmlns:a16="http://schemas.microsoft.com/office/drawing/2014/main" id="{02FD90C3-6350-4D5B-9738-6E94EDF30F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14" name="Rectangle 13">
            <a:extLst>
              <a:ext uri="{FF2B5EF4-FFF2-40B4-BE49-F238E27FC236}">
                <a16:creationId xmlns:a16="http://schemas.microsoft.com/office/drawing/2014/main" id="{2C7211D9-E545-4D00-9874-641EC7C7BD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DBBC34A-8C43-4368-951E-A04EB7C00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chemeClr val="bg1"/>
          </a:solid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Resim 4">
            <a:extLst>
              <a:ext uri="{FF2B5EF4-FFF2-40B4-BE49-F238E27FC236}">
                <a16:creationId xmlns:a16="http://schemas.microsoft.com/office/drawing/2014/main" id="{9A52EB95-0E41-7ED0-F356-29F6FCFE569A}"/>
              </a:ext>
            </a:extLst>
          </p:cNvPr>
          <p:cNvPicPr>
            <a:picLocks noChangeAspect="1"/>
          </p:cNvPicPr>
          <p:nvPr/>
        </p:nvPicPr>
        <p:blipFill>
          <a:blip r:embed="rId2"/>
          <a:stretch>
            <a:fillRect/>
          </a:stretch>
        </p:blipFill>
        <p:spPr>
          <a:xfrm>
            <a:off x="2570164" y="801793"/>
            <a:ext cx="7046084" cy="5249332"/>
          </a:xfrm>
          <a:prstGeom prst="rect">
            <a:avLst/>
          </a:prstGeom>
        </p:spPr>
      </p:pic>
    </p:spTree>
    <p:extLst>
      <p:ext uri="{BB962C8B-B14F-4D97-AF65-F5344CB8AC3E}">
        <p14:creationId xmlns:p14="http://schemas.microsoft.com/office/powerpoint/2010/main" val="4119097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DDF801-117F-8663-46FE-55F9F9556D2D}"/>
              </a:ext>
            </a:extLst>
          </p:cNvPr>
          <p:cNvSpPr>
            <a:spLocks noGrp="1"/>
          </p:cNvSpPr>
          <p:nvPr>
            <p:ph type="title"/>
          </p:nvPr>
        </p:nvSpPr>
        <p:spPr/>
        <p:txBody>
          <a:bodyPr/>
          <a:lstStyle/>
          <a:p>
            <a:r>
              <a:rPr lang="tr-TR" dirty="0"/>
              <a:t>Tutundurma Stratejileri</a:t>
            </a:r>
          </a:p>
        </p:txBody>
      </p:sp>
      <p:sp>
        <p:nvSpPr>
          <p:cNvPr id="3" name="İçerik Yer Tutucusu 2">
            <a:extLst>
              <a:ext uri="{FF2B5EF4-FFF2-40B4-BE49-F238E27FC236}">
                <a16:creationId xmlns:a16="http://schemas.microsoft.com/office/drawing/2014/main" id="{405C8A9B-428B-D3C4-0CEE-DB196F7B3091}"/>
              </a:ext>
            </a:extLst>
          </p:cNvPr>
          <p:cNvSpPr>
            <a:spLocks noGrp="1"/>
          </p:cNvSpPr>
          <p:nvPr>
            <p:ph idx="1"/>
          </p:nvPr>
        </p:nvSpPr>
        <p:spPr/>
        <p:txBody>
          <a:bodyPr/>
          <a:lstStyle/>
          <a:p>
            <a:pPr marL="457200" indent="-457200">
              <a:buFont typeface="+mj-lt"/>
              <a:buAutoNum type="arabicPeriod"/>
            </a:pPr>
            <a:r>
              <a:rPr lang="tr-TR" dirty="0"/>
              <a:t>İtme Stratejisi: İşletme tutundurma araçlarını aracılara yani toptancı ve perakendecilere yöneltir. Böylece ürün kanala itilmiş olur. Toptancı ya da perakendeciye indirim ya da promosyon yapılır. Örneğin, bingo markasını </a:t>
            </a:r>
            <a:r>
              <a:rPr lang="tr-TR" dirty="0" err="1"/>
              <a:t>camsil</a:t>
            </a:r>
            <a:r>
              <a:rPr lang="tr-TR" dirty="0"/>
              <a:t> </a:t>
            </a:r>
            <a:r>
              <a:rPr lang="tr-TR" dirty="0" err="1"/>
              <a:t>reklamı’nı</a:t>
            </a:r>
            <a:r>
              <a:rPr lang="tr-TR" dirty="0"/>
              <a:t> hiçbir yerde göremiyoruz. Bingo markası toptancı ya da </a:t>
            </a:r>
            <a:r>
              <a:rPr lang="tr-TR" dirty="0" err="1"/>
              <a:t>perakencilere</a:t>
            </a:r>
            <a:r>
              <a:rPr lang="tr-TR" dirty="0"/>
              <a:t> yönelik bir tanıtım </a:t>
            </a:r>
            <a:r>
              <a:rPr lang="tr-TR"/>
              <a:t>amacı izliyor.</a:t>
            </a:r>
            <a:endParaRPr lang="tr-TR" dirty="0"/>
          </a:p>
          <a:p>
            <a:pPr marL="457200" indent="-457200">
              <a:buFont typeface="+mj-lt"/>
              <a:buAutoNum type="arabicPeriod"/>
            </a:pPr>
            <a:r>
              <a:rPr lang="tr-TR" dirty="0"/>
              <a:t>Çekme Stratejisi: İşletme tutundurma karması unsurlarını nihai tüketicilere yöneltmektedir. Tüketicilerin ürünü perakendeciden istemek üzere teşvik eder. Böylece perakendeci ürünü toptancıya sipariş verir. Ürün aracılar vasıtasıyla kanaldan çekilmiş olur. Örneğin, televizyonda gösterilen </a:t>
            </a:r>
            <a:r>
              <a:rPr lang="tr-TR" dirty="0" err="1"/>
              <a:t>asperox</a:t>
            </a:r>
            <a:r>
              <a:rPr lang="tr-TR" dirty="0"/>
              <a:t> reklamı.</a:t>
            </a:r>
          </a:p>
        </p:txBody>
      </p:sp>
    </p:spTree>
    <p:extLst>
      <p:ext uri="{BB962C8B-B14F-4D97-AF65-F5344CB8AC3E}">
        <p14:creationId xmlns:p14="http://schemas.microsoft.com/office/powerpoint/2010/main" val="4282357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156DEE-4630-E527-D905-EF2D78486066}"/>
              </a:ext>
            </a:extLst>
          </p:cNvPr>
          <p:cNvSpPr>
            <a:spLocks noGrp="1"/>
          </p:cNvSpPr>
          <p:nvPr>
            <p:ph type="title"/>
          </p:nvPr>
        </p:nvSpPr>
        <p:spPr>
          <a:xfrm>
            <a:off x="851473" y="3098629"/>
            <a:ext cx="10058400" cy="1450757"/>
          </a:xfrm>
        </p:spPr>
        <p:txBody>
          <a:bodyPr/>
          <a:lstStyle/>
          <a:p>
            <a:r>
              <a:rPr lang="tr-TR" dirty="0"/>
              <a:t>Reklam</a:t>
            </a:r>
          </a:p>
        </p:txBody>
      </p:sp>
    </p:spTree>
    <p:extLst>
      <p:ext uri="{BB962C8B-B14F-4D97-AF65-F5344CB8AC3E}">
        <p14:creationId xmlns:p14="http://schemas.microsoft.com/office/powerpoint/2010/main" val="270249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A3371A-3511-D7E8-1D9A-76061845CBBF}"/>
              </a:ext>
            </a:extLst>
          </p:cNvPr>
          <p:cNvSpPr>
            <a:spLocks noGrp="1"/>
          </p:cNvSpPr>
          <p:nvPr>
            <p:ph type="title"/>
          </p:nvPr>
        </p:nvSpPr>
        <p:spPr/>
        <p:txBody>
          <a:bodyPr/>
          <a:lstStyle/>
          <a:p>
            <a:r>
              <a:rPr lang="tr-TR" dirty="0"/>
              <a:t>Reklam</a:t>
            </a:r>
          </a:p>
        </p:txBody>
      </p:sp>
      <p:sp>
        <p:nvSpPr>
          <p:cNvPr id="3" name="İçerik Yer Tutucusu 2">
            <a:extLst>
              <a:ext uri="{FF2B5EF4-FFF2-40B4-BE49-F238E27FC236}">
                <a16:creationId xmlns:a16="http://schemas.microsoft.com/office/drawing/2014/main" id="{4A4EE9BD-B51E-4F09-C893-EA3E7E1E9F0A}"/>
              </a:ext>
            </a:extLst>
          </p:cNvPr>
          <p:cNvSpPr>
            <a:spLocks noGrp="1"/>
          </p:cNvSpPr>
          <p:nvPr>
            <p:ph idx="1"/>
          </p:nvPr>
        </p:nvSpPr>
        <p:spPr/>
        <p:txBody>
          <a:bodyPr/>
          <a:lstStyle/>
          <a:p>
            <a:r>
              <a:rPr lang="tr-TR" sz="1800" b="0" i="0" dirty="0">
                <a:solidFill>
                  <a:srgbClr val="242021"/>
                </a:solidFill>
                <a:effectLst/>
                <a:latin typeface="AGaramondPro-Regular"/>
              </a:rPr>
              <a:t>Mesajların kimliği belirli bir kaynak tarafından gönderildiği, bir örgüt, mal, hizmet ya da fikir hakkında belirli bir ücret ödenerek gerçekleştirilen ve kişisel olmayan iletişim biçimidir.</a:t>
            </a:r>
          </a:p>
          <a:p>
            <a:r>
              <a:rPr lang="tr-TR" sz="1800" dirty="0">
                <a:solidFill>
                  <a:srgbClr val="242021"/>
                </a:solidFill>
                <a:latin typeface="AGaramondPro-Regular"/>
              </a:rPr>
              <a:t>Reklam gazete, dergi, </a:t>
            </a:r>
            <a:r>
              <a:rPr lang="tr-TR" sz="1800" dirty="0" err="1">
                <a:solidFill>
                  <a:srgbClr val="242021"/>
                </a:solidFill>
                <a:latin typeface="AGaramondPro-Regular"/>
              </a:rPr>
              <a:t>youtube</a:t>
            </a:r>
            <a:r>
              <a:rPr lang="tr-TR" sz="1800" dirty="0">
                <a:solidFill>
                  <a:srgbClr val="242021"/>
                </a:solidFill>
                <a:latin typeface="AGaramondPro-Regular"/>
              </a:rPr>
              <a:t>, </a:t>
            </a:r>
            <a:r>
              <a:rPr lang="tr-TR" sz="1800" dirty="0" err="1">
                <a:solidFill>
                  <a:srgbClr val="242021"/>
                </a:solidFill>
                <a:latin typeface="AGaramondPro-Regular"/>
              </a:rPr>
              <a:t>whatsapp</a:t>
            </a:r>
            <a:r>
              <a:rPr lang="tr-TR" sz="1800" dirty="0">
                <a:solidFill>
                  <a:srgbClr val="242021"/>
                </a:solidFill>
                <a:latin typeface="AGaramondPro-Regular"/>
              </a:rPr>
              <a:t>, Instagram gibi mecralarda yapılabilir.</a:t>
            </a:r>
          </a:p>
          <a:p>
            <a:r>
              <a:rPr lang="tr-TR" sz="1800" dirty="0">
                <a:solidFill>
                  <a:srgbClr val="242021"/>
                </a:solidFill>
                <a:latin typeface="AGaramondPro-Regular"/>
              </a:rPr>
              <a:t>Reklamın kişisel olmama özelliği kitlesel iletişim ortamlarında yapılmasından kaynaklanmaktadır.</a:t>
            </a:r>
            <a:br>
              <a:rPr lang="tr-TR" dirty="0"/>
            </a:br>
            <a:endParaRPr lang="tr-TR" dirty="0"/>
          </a:p>
          <a:p>
            <a:r>
              <a:rPr lang="tr-TR" dirty="0"/>
              <a:t>Reklamın </a:t>
            </a:r>
            <a:r>
              <a:rPr lang="tr-TR" b="1" dirty="0"/>
              <a:t>üç genel amacı</a:t>
            </a:r>
            <a:r>
              <a:rPr lang="tr-TR" dirty="0"/>
              <a:t>: bilgilendirmek, ikna etmek ve hatırlatmaktır. </a:t>
            </a:r>
          </a:p>
          <a:p>
            <a:endParaRPr lang="tr-TR" dirty="0"/>
          </a:p>
          <a:p>
            <a:r>
              <a:rPr lang="tr-TR" sz="1800" b="1" i="0" dirty="0">
                <a:solidFill>
                  <a:schemeClr val="tx1"/>
                </a:solidFill>
                <a:effectLst/>
                <a:latin typeface="AGaramondPro-Regular"/>
              </a:rPr>
              <a:t>günümüzde reklam, pazarlamacıların birinci ve hatta en iyi medya seçeneği olmaktan çıkmıştır. Gerçekten de günümüzde hiç reklam yapmadan, sponsorluk, sosyal medya ve a</a:t>
            </a:r>
            <a:r>
              <a:rPr lang="tr-TR" sz="1800" b="1" i="0" dirty="0">
                <a:solidFill>
                  <a:srgbClr val="242021"/>
                </a:solidFill>
                <a:effectLst/>
                <a:latin typeface="AGaramondPro-Regular"/>
              </a:rPr>
              <a:t>ğızdan ağıza iletişim aracılığıyla müşterileriyle güçlü ilişkiler oluşturan pek çok marka bulunmaktadır.</a:t>
            </a:r>
            <a:r>
              <a:rPr lang="tr-TR" b="1" dirty="0"/>
              <a:t> </a:t>
            </a:r>
            <a:br>
              <a:rPr lang="tr-TR" dirty="0"/>
            </a:br>
            <a:endParaRPr lang="tr-TR" dirty="0"/>
          </a:p>
        </p:txBody>
      </p:sp>
    </p:spTree>
    <p:extLst>
      <p:ext uri="{BB962C8B-B14F-4D97-AF65-F5344CB8AC3E}">
        <p14:creationId xmlns:p14="http://schemas.microsoft.com/office/powerpoint/2010/main" val="495470968"/>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0</TotalTime>
  <Words>1527</Words>
  <Application>Microsoft Office PowerPoint</Application>
  <PresentationFormat>Geniş ekran</PresentationFormat>
  <Paragraphs>126</Paragraphs>
  <Slides>23</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23</vt:i4>
      </vt:variant>
    </vt:vector>
  </HeadingPairs>
  <TitlesOfParts>
    <vt:vector size="31" baseType="lpstr">
      <vt:lpstr>AGaramondPro-Bold</vt:lpstr>
      <vt:lpstr>AGaramondPro-Regular</vt:lpstr>
      <vt:lpstr>AGaramondPro-Regular-Identity-H</vt:lpstr>
      <vt:lpstr>Calibri</vt:lpstr>
      <vt:lpstr>Calibri Light</vt:lpstr>
      <vt:lpstr>Google Sans</vt:lpstr>
      <vt:lpstr>Wingdings</vt:lpstr>
      <vt:lpstr>Geçmişe bakış</vt:lpstr>
      <vt:lpstr>Tutundurma Tanımı</vt:lpstr>
      <vt:lpstr>Tutundurma Karması</vt:lpstr>
      <vt:lpstr>Pazarlama İletişiminin Yapısını Değiştiren Faktörler</vt:lpstr>
      <vt:lpstr>Gönderici: Kişi ya da işletmenin kendisidir. Bir işletme çalışanı ya da ünlü olabilir. Kodlama: yazılı, sözlü, sembolik ya da sözsüz herşey (örn. Semboller, Sözcükler, resimler) Medya: Kitlesel ya da kişisel kanallar. (örn, televizyon, radyo, Instagram, whatsapp) Alıcı: Perakendeci, Toptancı, Nihai Tüketici yani herkes olabilir. Gürültü: İletişim sürecini bozan her şey (tv sinyalinin gitmesi ya da telefonda cızırtı gelmesi) Tepki : satın almak ya da satın almamak Geri Bildirim: ürün hakkında olumlu ya da olumsuz yorumlar.  </vt:lpstr>
      <vt:lpstr>Bütünleşik Pazarlama İletişimi</vt:lpstr>
      <vt:lpstr>PowerPoint Sunusu</vt:lpstr>
      <vt:lpstr>Tutundurma Stratejileri</vt:lpstr>
      <vt:lpstr>Reklam</vt:lpstr>
      <vt:lpstr>Reklam</vt:lpstr>
      <vt:lpstr>Bilgilendirme Amacı</vt:lpstr>
      <vt:lpstr>İkna Etme Amacı</vt:lpstr>
      <vt:lpstr>Hatırlatma Amacı</vt:lpstr>
      <vt:lpstr>Reklam Mesajı Stratejisi</vt:lpstr>
      <vt:lpstr>Reklamda Medya Stratejisi</vt:lpstr>
      <vt:lpstr>Reklam Etkilerinin Değerlendirilmesi</vt:lpstr>
      <vt:lpstr>Reklamlarda Yeni Eğilimler</vt:lpstr>
      <vt:lpstr>Satış Tutundurma</vt:lpstr>
      <vt:lpstr>Satış Tutundurma Tanımı</vt:lpstr>
      <vt:lpstr>Satış Tutundurma Faaliyetlerinin Özellikleri</vt:lpstr>
      <vt:lpstr>Tüketicilere Yönelik Satış Tutundurma Faaliyetlerinin Amaçları</vt:lpstr>
      <vt:lpstr>Tüketicilere Yönelik Satış Tutundurma Araçları</vt:lpstr>
      <vt:lpstr>Aracılara Yönelik Satış Tutundurma Faaliyetlerinin Amaçları</vt:lpstr>
      <vt:lpstr>Aracılara Yönelik Satış Tutundurma Araçları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Pazarlama Yönetimi</dc:title>
  <dc:creator>xyz</dc:creator>
  <cp:lastModifiedBy>Abdullah BAŞ</cp:lastModifiedBy>
  <cp:revision>88</cp:revision>
  <dcterms:created xsi:type="dcterms:W3CDTF">2023-05-10T08:27:06Z</dcterms:created>
  <dcterms:modified xsi:type="dcterms:W3CDTF">2024-05-23T11:18:07Z</dcterms:modified>
</cp:coreProperties>
</file>