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24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005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13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556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001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353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377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7783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1238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2693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702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6939F5-1D71-476A-9360-17578BF3CB3B}" type="datetimeFigureOut">
              <a:rPr lang="tr-TR" smtClean="0"/>
              <a:t>9.12.2024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15EE35F-38A9-447F-AA0C-60A83D270BE3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10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221DA4F-9A85-7736-0726-8CC6E56BDE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Pazarlama İlkeleri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49038C63-F3CF-E735-4436-A94F27234D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10. Hafta</a:t>
            </a:r>
          </a:p>
          <a:p>
            <a:r>
              <a:rPr lang="tr-TR"/>
              <a:t>Hedef pazar</a:t>
            </a:r>
          </a:p>
        </p:txBody>
      </p:sp>
    </p:spTree>
    <p:extLst>
      <p:ext uri="{BB962C8B-B14F-4D97-AF65-F5344CB8AC3E}">
        <p14:creationId xmlns:p14="http://schemas.microsoft.com/office/powerpoint/2010/main" val="3172396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5F9C3C7-9B20-1616-DB66-74192FF6B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Seçimi Matrisi</a:t>
            </a:r>
          </a:p>
        </p:txBody>
      </p:sp>
      <p:pic>
        <p:nvPicPr>
          <p:cNvPr id="7" name="Resim 6" descr="metin, gazete içeren bir resim&#10;&#10;Açıklama otomatik olarak oluşturuldu">
            <a:extLst>
              <a:ext uri="{FF2B5EF4-FFF2-40B4-BE49-F238E27FC236}">
                <a16:creationId xmlns:a16="http://schemas.microsoft.com/office/drawing/2014/main" id="{11CDEA95-A6C3-BA76-5F09-80D660339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329" y="1816508"/>
            <a:ext cx="9592351" cy="475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74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75FDCFB-A1F2-D475-A320-5DC55F7CE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Seçiminde Odaklanılacak Etkenler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D5DC1D-8990-82B4-5DDD-2EC0C8CD5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Pazar Etkenleri</a:t>
            </a:r>
            <a:r>
              <a:rPr lang="tr-TR" dirty="0"/>
              <a:t>: büyüme oranı, ürün hayat eğrisi, tahmin edilebilirlik, fiyat esnekliği, alıcıların Pazar gücü, talep.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Ekonomik-Teknolojik Etkenler</a:t>
            </a:r>
            <a:r>
              <a:rPr lang="tr-TR" dirty="0"/>
              <a:t>: giriş ve çıkış engelleri, tedarikçilerin pazarlık gücü, teknoloji kullanımı, gereken yatırım oranı, marjlar.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Rekabetçi Etkenler</a:t>
            </a:r>
            <a:r>
              <a:rPr lang="tr-TR" dirty="0"/>
              <a:t>: yoğunluk, kalite, ikame tehlikesi, farklılaşma derecesi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İş Çevresi Etkenleri</a:t>
            </a:r>
            <a:r>
              <a:rPr lang="tr-TR" dirty="0"/>
              <a:t>: ekonomik dalgalanmalar, politik ve yasal düzenlemeler, sosyal ve fiziksel çevre.</a:t>
            </a:r>
          </a:p>
        </p:txBody>
      </p:sp>
    </p:spTree>
    <p:extLst>
      <p:ext uri="{BB962C8B-B14F-4D97-AF65-F5344CB8AC3E}">
        <p14:creationId xmlns:p14="http://schemas.microsoft.com/office/powerpoint/2010/main" val="178186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676B75C-AAC7-C06B-49F7-1D5679EBB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Tanımı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B844D69-D4B7-4227-5AAE-C0632E848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İşletmenin </a:t>
            </a:r>
            <a:r>
              <a:rPr lang="tr-TR" b="1" dirty="0"/>
              <a:t>hizmet sunmaya karar verdiği benzer ihtiyaçları ya da özellikleri paylaşan </a:t>
            </a:r>
            <a:r>
              <a:rPr lang="tr-TR" dirty="0"/>
              <a:t>alıcılar kümesidir.</a:t>
            </a:r>
          </a:p>
        </p:txBody>
      </p:sp>
    </p:spTree>
    <p:extLst>
      <p:ext uri="{BB962C8B-B14F-4D97-AF65-F5344CB8AC3E}">
        <p14:creationId xmlns:p14="http://schemas.microsoft.com/office/powerpoint/2010/main" val="2956073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45038E5-D67E-AE6A-BFAC-41B50A32D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Belirleme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A18D586-A7C6-E85A-EFD3-E7110E263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Jenerik bir ihtiyaç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Ürün sınıfı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Özel bir ürün biçimi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Hedef müşteri</a:t>
            </a:r>
          </a:p>
        </p:txBody>
      </p:sp>
    </p:spTree>
    <p:extLst>
      <p:ext uri="{BB962C8B-B14F-4D97-AF65-F5344CB8AC3E}">
        <p14:creationId xmlns:p14="http://schemas.microsoft.com/office/powerpoint/2010/main" val="3718746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2998F0-EB34-3350-A9ED-B3D2B5C3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Farklı Pazar Bölümlerini Değerlendirmede Dikkat Edilmesi Gereken Değişkenler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12BCEE6-5929-753B-4516-F105760D3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Bölüm büyüklüğü ve büyüme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İşletme hedef ve kaynakları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Yapısal çekicilik</a:t>
            </a:r>
          </a:p>
        </p:txBody>
      </p:sp>
    </p:spTree>
    <p:extLst>
      <p:ext uri="{BB962C8B-B14F-4D97-AF65-F5344CB8AC3E}">
        <p14:creationId xmlns:p14="http://schemas.microsoft.com/office/powerpoint/2010/main" val="195054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F11C12C-F552-B8E3-1A7B-5391876EA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Seçim Stratejileri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57CA85-30B8-ACC6-9991-0DFC0D318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682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/>
              <a:t>Hedef Pazar seçim stratejileri şunları içermektedir: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Farklılaştırılmamış pazarlama</a:t>
            </a:r>
            <a:r>
              <a:rPr lang="tr-TR" dirty="0"/>
              <a:t>: Pazar bölümleri arasındaki farklılıkları </a:t>
            </a:r>
            <a:r>
              <a:rPr lang="tr-TR" dirty="0" err="1"/>
              <a:t>gözardı</a:t>
            </a:r>
            <a:r>
              <a:rPr lang="tr-TR" dirty="0"/>
              <a:t> ederek tüm pazarı tek bir sunumla hedeflerler. Örneğin; bir işletmenin yalnızca bedene göre tişört üretmesi.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Farklılaştırılmış Pazarlama</a:t>
            </a:r>
            <a:r>
              <a:rPr lang="tr-TR" dirty="0"/>
              <a:t>: işletme farklı Pazar bölümlerini hedeflemeye ve her biri için ayrı ürünler sunmaya çalışır. Örneğin, Nike ve Adidas’ın erkek, kadın ve çocuk spor ayakkabıları üretmesi.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Yoğunlaştırılmış Pazarlama</a:t>
            </a:r>
            <a:r>
              <a:rPr lang="tr-TR" dirty="0"/>
              <a:t>: İşletme kaynakları sınırlı olduğu durumlarda uygulanır. İşletme tek bir Pazar bölümüne odaklanır. Örneğin, sadece kadınlar için üretim yapılması.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Niş Pazarlama</a:t>
            </a:r>
            <a:r>
              <a:rPr lang="tr-TR" dirty="0"/>
              <a:t>: daha küçük ve az sayıda rakibin olduğu pazar bölümüdür. Dilim içinde dilim denebilir. Örneğin, </a:t>
            </a:r>
            <a:r>
              <a:rPr lang="tr-TR" dirty="0" err="1"/>
              <a:t>kifidis</a:t>
            </a:r>
            <a:r>
              <a:rPr lang="tr-TR" dirty="0"/>
              <a:t> markasının yalnızca ortopedik ayakkabı satması.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b="1" dirty="0"/>
              <a:t>Mikro Pazarlama</a:t>
            </a:r>
            <a:r>
              <a:rPr lang="tr-TR" dirty="0"/>
              <a:t>: Öncekiler kitleselken, mikro pazarlama ise bireyler ve konuma göre özel tasarımı içerir. Mikro pazarlama yerel(sadece </a:t>
            </a:r>
            <a:r>
              <a:rPr lang="tr-TR" dirty="0" err="1"/>
              <a:t>çankırı</a:t>
            </a:r>
            <a:r>
              <a:rPr lang="tr-TR" dirty="0"/>
              <a:t>) ve bireysel pazarlamayı(kişiye özel dikim) bünyesinde barındırır. 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69911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784547-E315-D460-F4C0-25C00F44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Pasta ve Hedef Pazar İlişkisi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E44520-1079-2CFC-3550-B6266B5315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Pastayı dilimlemeden tabağımıza alırsak farklılaştırılmamış pazarlama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Birden fazla dilimi tabağımıza aldığımızda farklılaştırılmış pazarlama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Tek bir dilimi tabağa aldığımızda yoğunlaştırılmış pazarlama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Çok ince bir dilimi tabağa aldığımızda niş pazarlama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5427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1B191BE-EA6D-90D9-3522-3CCB1225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09" y="99791"/>
            <a:ext cx="10058400" cy="1188236"/>
          </a:xfrm>
        </p:spPr>
        <p:txBody>
          <a:bodyPr>
            <a:noAutofit/>
          </a:bodyPr>
          <a:lstStyle/>
          <a:p>
            <a:r>
              <a:rPr lang="tr-TR" sz="4000" dirty="0"/>
              <a:t>Hedef Pazara Ulaşma Politikaları Arasında Seçim Yaparken Dikkate Alınması Gereken Etkenler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B4ED7C-3C01-0984-D8AC-CAE104293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09" y="1288026"/>
            <a:ext cx="10058400" cy="495545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Tüketici istekleri ve ihtiyaçları türdeş (aynı) mı?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Eğer aynı ise farklılaştırılmamış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Eğer aynı değilse farklılaştırılmış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Tasarım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Tasarım farkı yoksa farklılaştırılmamış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Tasarım farkı varsa farklılaştırılmış ve yoğunlaştırılmış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İşletmenin finansal ve beşeri kaynakları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Finansal ve beşeri kaynakları sınırlı ise yoğunlaştırılmış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Finansal ve beşeri kaynakları sınırlı değil ise farklılaştırılmış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Ürün yaşam eğrisi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Pazara girişte farklılaştırılmamış ya da yoğunlaştırılmış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Olgunluk aşamasında farklılaştırılmış pazarlama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Rakip stratejileri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tr-TR" dirty="0"/>
              <a:t>Rakibin tersi yapılmalı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1914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0D412A-B4AA-3C25-47C8-7AF760B94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Kontra Bölümlendirme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5CF5D32-C8B6-4F3D-E446-A4C45B7EF8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Çok sayıda mikro pazar bölümlerinin daha sonra kullanılmaz geldiğinde, bir araya getirilmesi ve tek bir pazar bölümü gibi düşünülmesidir.</a:t>
            </a:r>
          </a:p>
        </p:txBody>
      </p:sp>
    </p:spTree>
    <p:extLst>
      <p:ext uri="{BB962C8B-B14F-4D97-AF65-F5344CB8AC3E}">
        <p14:creationId xmlns:p14="http://schemas.microsoft.com/office/powerpoint/2010/main" val="2831823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1ABDE52-02BC-F584-4A16-941E38991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Hedef Pazar Seçiminde Sosyal Sorumluluk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3D7D40-E777-C13E-8F5D-8C55E2240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Çocukların hedef Pazar bölümü seçilmesi: eti puf??ne var acaba içinde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Zararlı ürünlerin genç insanlara pazarlanmaya çalışılması: sigara???, </a:t>
            </a:r>
            <a:r>
              <a:rPr lang="tr-TR" dirty="0" err="1"/>
              <a:t>fast</a:t>
            </a:r>
            <a:r>
              <a:rPr lang="tr-TR" dirty="0"/>
              <a:t> </a:t>
            </a:r>
            <a:r>
              <a:rPr lang="tr-TR" dirty="0" err="1"/>
              <a:t>food</a:t>
            </a:r>
            <a:r>
              <a:rPr lang="tr-TR" dirty="0"/>
              <a:t>??,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tr-TR" dirty="0"/>
              <a:t>İnternet ve sosyal medya: Netflix’te sigara serbest??</a:t>
            </a:r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  <a:p>
            <a:pPr marL="0" indent="0">
              <a:buNone/>
            </a:pPr>
            <a:endParaRPr lang="tr-TR" dirty="0"/>
          </a:p>
          <a:p>
            <a:pPr>
              <a:buFont typeface="Wingdings" panose="05000000000000000000" pitchFamily="2" charset="2"/>
              <a:buChar char="§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9505894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465</Words>
  <Application>Microsoft Office PowerPoint</Application>
  <PresentationFormat>Geniş ekran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5" baseType="lpstr">
      <vt:lpstr>Calibri</vt:lpstr>
      <vt:lpstr>Calibri Light</vt:lpstr>
      <vt:lpstr>Wingdings</vt:lpstr>
      <vt:lpstr>Geçmişe bakış</vt:lpstr>
      <vt:lpstr>Pazarlama İlkeleri</vt:lpstr>
      <vt:lpstr>Hedef Pazar Tanımı</vt:lpstr>
      <vt:lpstr>Hedef Pazar Belirleme</vt:lpstr>
      <vt:lpstr>Farklı Pazar Bölümlerini Değerlendirmede Dikkat Edilmesi Gereken Değişkenler</vt:lpstr>
      <vt:lpstr>Hedef Pazar Seçim Stratejileri</vt:lpstr>
      <vt:lpstr>Pasta ve Hedef Pazar İlişkisi</vt:lpstr>
      <vt:lpstr>Hedef Pazara Ulaşma Politikaları Arasında Seçim Yaparken Dikkate Alınması Gereken Etkenler</vt:lpstr>
      <vt:lpstr>Kontra Bölümlendirme</vt:lpstr>
      <vt:lpstr>Hedef Pazar Seçiminde Sosyal Sorumluluk</vt:lpstr>
      <vt:lpstr>Hedef Pazar Seçimi Matrisi</vt:lpstr>
      <vt:lpstr>Hedef Pazar Seçiminde Odaklanılacak Etkenler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Pazarlama İlkeleri</dc:title>
  <dc:creator>xyz</dc:creator>
  <cp:lastModifiedBy>Abdullah BAŞ</cp:lastModifiedBy>
  <cp:revision>26</cp:revision>
  <dcterms:created xsi:type="dcterms:W3CDTF">2022-12-18T19:40:49Z</dcterms:created>
  <dcterms:modified xsi:type="dcterms:W3CDTF">2024-12-09T06:30:47Z</dcterms:modified>
</cp:coreProperties>
</file>