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75" r:id="rId24"/>
    <p:sldId id="281" r:id="rId25"/>
    <p:sldId id="282" r:id="rId26"/>
    <p:sldId id="283" r:id="rId27"/>
    <p:sldId id="284" r:id="rId28"/>
    <p:sldId id="285" r:id="rId29"/>
    <p:sldId id="286" r:id="rId30"/>
    <p:sldId id="287" r:id="rId31"/>
    <p:sldId id="288" r:id="rId32"/>
    <p:sldId id="289" r:id="rId33"/>
    <p:sldId id="290" r:id="rId34"/>
    <p:sldId id="291"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95" autoAdjust="0"/>
  </p:normalViewPr>
  <p:slideViewPr>
    <p:cSldViewPr>
      <p:cViewPr varScale="1">
        <p:scale>
          <a:sx n="87" d="100"/>
          <a:sy n="87" d="100"/>
        </p:scale>
        <p:origin x="-106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27.02.2024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091258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27.02.2024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979527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27.02.2024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3302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27.02.2024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255966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27.02.2024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16558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23720DD-5B6D-40BF-8493-A6B52D484E6B}" type="datetimeFigureOut">
              <a:rPr lang="tr-TR" smtClean="0"/>
              <a:t>27.02.2024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27136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23720DD-5B6D-40BF-8493-A6B52D484E6B}" type="datetimeFigureOut">
              <a:rPr lang="tr-TR" smtClean="0"/>
              <a:t>27.02.2024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40873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23720DD-5B6D-40BF-8493-A6B52D484E6B}" type="datetimeFigureOut">
              <a:rPr lang="tr-TR" smtClean="0"/>
              <a:t>27.02.2024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541019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27.02.2024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231469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27.02.2024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73207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27.02.2024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99430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27.02.2024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88776449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bbs.karatekin.edu.tr/dersDetay.aspx?drsK=09051031"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smtClean="0">
                <a:hlinkClick r:id="rId2"/>
              </a:rPr>
              <a:t>BİL308</a:t>
            </a:r>
            <a:r>
              <a:rPr lang="tr-TR" dirty="0" smtClean="0"/>
              <a:t> </a:t>
            </a:r>
            <a:r>
              <a:rPr lang="tr-TR" dirty="0">
                <a:hlinkClick r:id="rId2"/>
              </a:rPr>
              <a:t>Bilgisayar Mimarisi ve Organizasyonu</a:t>
            </a:r>
            <a:endParaRPr lang="tr-TR" dirty="0"/>
          </a:p>
        </p:txBody>
      </p:sp>
      <p:sp>
        <p:nvSpPr>
          <p:cNvPr id="3" name="Alt Başlık 2"/>
          <p:cNvSpPr>
            <a:spLocks noGrp="1"/>
          </p:cNvSpPr>
          <p:nvPr>
            <p:ph type="subTitle" idx="1"/>
          </p:nvPr>
        </p:nvSpPr>
        <p:spPr/>
        <p:txBody>
          <a:bodyPr/>
          <a:lstStyle/>
          <a:p>
            <a:r>
              <a:rPr lang="tr-TR" dirty="0" err="1" smtClean="0"/>
              <a:t>Öğr</a:t>
            </a:r>
            <a:r>
              <a:rPr lang="tr-TR" dirty="0" smtClean="0"/>
              <a:t>. </a:t>
            </a:r>
            <a:r>
              <a:rPr lang="tr-TR" smtClean="0"/>
              <a:t>Gör. Dr</a:t>
            </a:r>
            <a:r>
              <a:rPr lang="tr-TR" dirty="0" smtClean="0"/>
              <a:t>. Çağatay ERSİN</a:t>
            </a:r>
            <a:endParaRPr lang="tr-TR" dirty="0"/>
          </a:p>
        </p:txBody>
      </p:sp>
    </p:spTree>
    <p:extLst>
      <p:ext uri="{BB962C8B-B14F-4D97-AF65-F5344CB8AC3E}">
        <p14:creationId xmlns:p14="http://schemas.microsoft.com/office/powerpoint/2010/main" val="2107333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Yapı (</a:t>
            </a:r>
            <a:r>
              <a:rPr lang="tr-TR" dirty="0" err="1"/>
              <a:t>Structure</a:t>
            </a:r>
            <a:r>
              <a:rPr lang="tr-TR" dirty="0"/>
              <a:t>) ve Fonksiyon (</a:t>
            </a:r>
            <a:r>
              <a:rPr lang="tr-TR" dirty="0" err="1"/>
              <a:t>Function</a:t>
            </a:r>
            <a:r>
              <a:rPr lang="tr-TR" dirty="0"/>
              <a:t>)</a:t>
            </a:r>
          </a:p>
        </p:txBody>
      </p:sp>
      <p:sp>
        <p:nvSpPr>
          <p:cNvPr id="3" name="İçerik Yer Tutucusu 2"/>
          <p:cNvSpPr>
            <a:spLocks noGrp="1"/>
          </p:cNvSpPr>
          <p:nvPr>
            <p:ph idx="1"/>
          </p:nvPr>
        </p:nvSpPr>
        <p:spPr/>
        <p:txBody>
          <a:bodyPr>
            <a:normAutofit/>
          </a:bodyPr>
          <a:lstStyle/>
          <a:p>
            <a:r>
              <a:rPr lang="tr-TR" sz="2400" dirty="0"/>
              <a:t> </a:t>
            </a:r>
            <a:r>
              <a:rPr lang="tr-TR" sz="2400" dirty="0" err="1"/>
              <a:t>Structure</a:t>
            </a:r>
            <a:r>
              <a:rPr lang="tr-TR" sz="2400" dirty="0"/>
              <a:t>, elemanların birbirleriyle ne </a:t>
            </a:r>
            <a:r>
              <a:rPr lang="tr-TR" sz="2400" dirty="0" smtClean="0"/>
              <a:t>şekilde ilişkili </a:t>
            </a:r>
            <a:r>
              <a:rPr lang="tr-TR" sz="2400" dirty="0"/>
              <a:t>olduğunu ifade eder</a:t>
            </a:r>
            <a:r>
              <a:rPr lang="tr-TR" sz="2400" dirty="0" smtClean="0"/>
              <a:t>.</a:t>
            </a:r>
          </a:p>
          <a:p>
            <a:r>
              <a:rPr lang="tr-TR" sz="2400" dirty="0" smtClean="0"/>
              <a:t> </a:t>
            </a:r>
            <a:r>
              <a:rPr lang="tr-TR" sz="2400" dirty="0" err="1"/>
              <a:t>Function</a:t>
            </a:r>
            <a:r>
              <a:rPr lang="tr-TR" sz="2400" dirty="0"/>
              <a:t>, </a:t>
            </a:r>
            <a:r>
              <a:rPr lang="tr-TR" sz="2400" dirty="0" smtClean="0"/>
              <a:t>her bir </a:t>
            </a:r>
            <a:r>
              <a:rPr lang="tr-TR" sz="2400" dirty="0"/>
              <a:t>elemanın işlevini gösterir.</a:t>
            </a:r>
          </a:p>
        </p:txBody>
      </p:sp>
    </p:spTree>
    <p:extLst>
      <p:ext uri="{BB962C8B-B14F-4D97-AF65-F5344CB8AC3E}">
        <p14:creationId xmlns:p14="http://schemas.microsoft.com/office/powerpoint/2010/main" val="2416919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Yapı (</a:t>
            </a:r>
            <a:r>
              <a:rPr lang="tr-TR" dirty="0" err="1"/>
              <a:t>Structure</a:t>
            </a:r>
            <a:r>
              <a:rPr lang="tr-TR" dirty="0"/>
              <a:t>) ve Fonksiyon (</a:t>
            </a:r>
            <a:r>
              <a:rPr lang="tr-TR" dirty="0" err="1"/>
              <a:t>Function</a:t>
            </a:r>
            <a:r>
              <a:rPr lang="tr-TR" dirty="0"/>
              <a:t>)</a:t>
            </a:r>
          </a:p>
        </p:txBody>
      </p:sp>
      <p:sp>
        <p:nvSpPr>
          <p:cNvPr id="3" name="İçerik Yer Tutucusu 2"/>
          <p:cNvSpPr>
            <a:spLocks noGrp="1"/>
          </p:cNvSpPr>
          <p:nvPr>
            <p:ph idx="1"/>
          </p:nvPr>
        </p:nvSpPr>
        <p:spPr/>
        <p:txBody>
          <a:bodyPr>
            <a:normAutofit/>
          </a:bodyPr>
          <a:lstStyle/>
          <a:p>
            <a:r>
              <a:rPr lang="tr-TR" dirty="0"/>
              <a:t>Her bilgisayar aşağıdaki işlevleri yerine getirir</a:t>
            </a:r>
            <a:r>
              <a:rPr lang="tr-TR" dirty="0" smtClean="0"/>
              <a:t>.</a:t>
            </a:r>
          </a:p>
          <a:p>
            <a:r>
              <a:rPr lang="tr-TR" dirty="0" smtClean="0"/>
              <a:t>▪ </a:t>
            </a:r>
            <a:r>
              <a:rPr lang="tr-TR" dirty="0"/>
              <a:t>Data </a:t>
            </a:r>
            <a:r>
              <a:rPr lang="tr-TR" dirty="0" err="1" smtClean="0"/>
              <a:t>processing</a:t>
            </a:r>
            <a:endParaRPr lang="tr-TR" dirty="0" smtClean="0"/>
          </a:p>
          <a:p>
            <a:r>
              <a:rPr lang="tr-TR" dirty="0" smtClean="0"/>
              <a:t>▪ </a:t>
            </a:r>
            <a:r>
              <a:rPr lang="tr-TR" dirty="0"/>
              <a:t>Data </a:t>
            </a:r>
            <a:r>
              <a:rPr lang="tr-TR" dirty="0" err="1" smtClean="0"/>
              <a:t>storage</a:t>
            </a:r>
            <a:endParaRPr lang="tr-TR" dirty="0" smtClean="0"/>
          </a:p>
          <a:p>
            <a:r>
              <a:rPr lang="tr-TR" dirty="0" smtClean="0"/>
              <a:t>▪ </a:t>
            </a:r>
            <a:r>
              <a:rPr lang="tr-TR" dirty="0"/>
              <a:t>Data </a:t>
            </a:r>
            <a:r>
              <a:rPr lang="tr-TR" dirty="0" err="1" smtClean="0"/>
              <a:t>movement</a:t>
            </a:r>
            <a:endParaRPr lang="tr-TR" dirty="0" smtClean="0"/>
          </a:p>
          <a:p>
            <a:r>
              <a:rPr lang="tr-TR" dirty="0" smtClean="0"/>
              <a:t>▪ </a:t>
            </a:r>
            <a:r>
              <a:rPr lang="tr-TR" dirty="0"/>
              <a:t>Control</a:t>
            </a:r>
          </a:p>
        </p:txBody>
      </p:sp>
    </p:spTree>
    <p:extLst>
      <p:ext uri="{BB962C8B-B14F-4D97-AF65-F5344CB8AC3E}">
        <p14:creationId xmlns:p14="http://schemas.microsoft.com/office/powerpoint/2010/main" val="1833610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Fonksiyon </a:t>
            </a:r>
            <a:r>
              <a:rPr lang="tr-TR" dirty="0"/>
              <a:t>(</a:t>
            </a:r>
            <a:r>
              <a:rPr lang="tr-TR" dirty="0" err="1"/>
              <a:t>Function</a:t>
            </a:r>
            <a:r>
              <a:rPr lang="tr-TR" dirty="0"/>
              <a: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2947" y="1340767"/>
            <a:ext cx="3168353" cy="536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6287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Fonksiyon </a:t>
            </a:r>
            <a:r>
              <a:rPr lang="tr-TR" dirty="0"/>
              <a:t>(</a:t>
            </a:r>
            <a:r>
              <a:rPr lang="tr-TR" dirty="0" err="1"/>
              <a:t>Function</a:t>
            </a:r>
            <a:r>
              <a:rPr lang="tr-TR" dirty="0"/>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347585"/>
            <a:ext cx="5328592" cy="4788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0508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Fonksiyon </a:t>
            </a:r>
            <a:r>
              <a:rPr lang="tr-TR" dirty="0"/>
              <a:t>(</a:t>
            </a:r>
            <a:r>
              <a:rPr lang="tr-TR" dirty="0" err="1"/>
              <a:t>Function</a:t>
            </a:r>
            <a:r>
              <a:rPr lang="tr-TR" dirty="0"/>
              <a: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1230679"/>
            <a:ext cx="5429026" cy="5022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3551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Fonksiyon </a:t>
            </a:r>
            <a:r>
              <a:rPr lang="tr-TR" dirty="0"/>
              <a:t>(</a:t>
            </a:r>
            <a:r>
              <a:rPr lang="tr-TR" dirty="0" err="1"/>
              <a:t>Function</a:t>
            </a:r>
            <a:r>
              <a:rPr lang="tr-TR" dirty="0"/>
              <a: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5610" y="1268760"/>
            <a:ext cx="5600729"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3877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Fonksiyon </a:t>
            </a:r>
            <a:r>
              <a:rPr lang="tr-TR" dirty="0"/>
              <a:t>(</a:t>
            </a:r>
            <a:r>
              <a:rPr lang="tr-TR" dirty="0" err="1"/>
              <a:t>Function</a:t>
            </a:r>
            <a:r>
              <a:rPr lang="tr-TR" dirty="0"/>
              <a:t>)</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3" y="1484784"/>
            <a:ext cx="5568355"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9630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Structure</a:t>
            </a:r>
            <a:endParaRPr lang="tr-T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7619" y="1628800"/>
            <a:ext cx="5744267"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9085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Structure</a:t>
            </a:r>
            <a:endParaRPr lang="tr-TR"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628800"/>
            <a:ext cx="6420534" cy="39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762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Structure</a:t>
            </a:r>
            <a:endParaRPr lang="tr-TR"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1495423"/>
            <a:ext cx="6187129" cy="4453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3743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Organization</a:t>
            </a:r>
            <a:r>
              <a:rPr lang="tr-TR" dirty="0" smtClean="0"/>
              <a:t> </a:t>
            </a:r>
            <a:r>
              <a:rPr lang="tr-TR" dirty="0" err="1"/>
              <a:t>a</a:t>
            </a:r>
            <a:r>
              <a:rPr lang="tr-TR" dirty="0" err="1" smtClean="0"/>
              <a:t>nd</a:t>
            </a:r>
            <a:r>
              <a:rPr lang="tr-TR" dirty="0" smtClean="0"/>
              <a:t> Architecture</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latin typeface="Calibri (Gövde)"/>
              </a:rPr>
              <a:t>Bilgisayar </a:t>
            </a:r>
            <a:r>
              <a:rPr lang="tr-TR" dirty="0" smtClean="0">
                <a:latin typeface="Calibri (Gövde)"/>
              </a:rPr>
              <a:t>mimarisi, bir programcının görebileceği bir sistemin özelliklerini veya başka bir deyişle, bir programın mantıksal yürütülmesine doğrudan etkisi olan bu nitelikleri ifade eder. </a:t>
            </a:r>
            <a:endParaRPr lang="tr-TR" dirty="0">
              <a:latin typeface="Calibri (Gövde)"/>
            </a:endParaRPr>
          </a:p>
          <a:p>
            <a:r>
              <a:rPr lang="tr-TR" dirty="0" smtClean="0">
                <a:latin typeface="Calibri (Gövde)"/>
              </a:rPr>
              <a:t>Bilgisayar organizasyonu</a:t>
            </a:r>
            <a:r>
              <a:rPr lang="tr-TR" dirty="0" smtClean="0">
                <a:latin typeface="Calibri (Gövde)"/>
              </a:rPr>
              <a:t>, mimari </a:t>
            </a:r>
            <a:r>
              <a:rPr lang="tr-TR" dirty="0" err="1" smtClean="0">
                <a:latin typeface="Calibri (Gövde)"/>
              </a:rPr>
              <a:t>spesifikasyonları</a:t>
            </a:r>
            <a:r>
              <a:rPr lang="tr-TR" dirty="0" smtClean="0">
                <a:latin typeface="Calibri (Gövde)"/>
              </a:rPr>
              <a:t> gerçekleştiren </a:t>
            </a:r>
            <a:r>
              <a:rPr lang="tr-TR" dirty="0" err="1" smtClean="0">
                <a:latin typeface="Calibri (Gövde)"/>
              </a:rPr>
              <a:t>operasyonel</a:t>
            </a:r>
            <a:r>
              <a:rPr lang="tr-TR" dirty="0" smtClean="0">
                <a:latin typeface="Calibri (Gövde)"/>
              </a:rPr>
              <a:t> birimleri ve bunların bağlantılarını </a:t>
            </a:r>
            <a:r>
              <a:rPr lang="tr-TR" dirty="0" smtClean="0">
                <a:latin typeface="Calibri (Gövde)"/>
              </a:rPr>
              <a:t>ifade eder</a:t>
            </a:r>
            <a:r>
              <a:rPr lang="tr-TR" dirty="0">
                <a:latin typeface="Calibri (Gövde)"/>
              </a:rPr>
              <a:t>.</a:t>
            </a:r>
          </a:p>
          <a:p>
            <a:r>
              <a:rPr lang="tr-TR" dirty="0" smtClean="0">
                <a:latin typeface="Calibri (Gövde)"/>
              </a:rPr>
              <a:t>Mimarinin nitelikleri, komut kümesi, çeşitli veri türlerini (örneğin, sayıları, karakterleri) temsil etmek için kullanılan bit sayısını, G/Ç mekanizmalarını ve bellek adresleme yöntemlerini içerir. Organizasyonun </a:t>
            </a:r>
            <a:r>
              <a:rPr lang="tr-TR" dirty="0" smtClean="0">
                <a:latin typeface="Calibri (Gövde)"/>
              </a:rPr>
              <a:t>nitelikleri ise</a:t>
            </a:r>
            <a:r>
              <a:rPr lang="tr-TR" dirty="0" smtClean="0">
                <a:latin typeface="Calibri (Gövde)"/>
              </a:rPr>
              <a:t>, programcıya şeffaf olan kontrol sinyalleri gibi donanım ayrıntılarını; Bilgisayar ve çevre birimleri arasındaki arabirimler; ve kullanılan bellek </a:t>
            </a:r>
            <a:r>
              <a:rPr lang="tr-TR" dirty="0" smtClean="0">
                <a:latin typeface="Calibri (Gövde)"/>
              </a:rPr>
              <a:t>teknolojisini ifade eder.</a:t>
            </a:r>
            <a:endParaRPr lang="tr-TR" dirty="0">
              <a:latin typeface="Calibri (Gövde)"/>
            </a:endParaRPr>
          </a:p>
          <a:p>
            <a:endParaRPr lang="tr-TR" dirty="0"/>
          </a:p>
        </p:txBody>
      </p:sp>
    </p:spTree>
    <p:extLst>
      <p:ext uri="{BB962C8B-B14F-4D97-AF65-F5344CB8AC3E}">
        <p14:creationId xmlns:p14="http://schemas.microsoft.com/office/powerpoint/2010/main" val="36135696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Bilgisayarın Tarihçesi</a:t>
            </a:r>
          </a:p>
        </p:txBody>
      </p:sp>
      <p:sp>
        <p:nvSpPr>
          <p:cNvPr id="3" name="İçerik Yer Tutucusu 2"/>
          <p:cNvSpPr>
            <a:spLocks noGrp="1"/>
          </p:cNvSpPr>
          <p:nvPr>
            <p:ph idx="1"/>
          </p:nvPr>
        </p:nvSpPr>
        <p:spPr/>
        <p:txBody>
          <a:bodyPr>
            <a:normAutofit/>
          </a:bodyPr>
          <a:lstStyle/>
          <a:p>
            <a:r>
              <a:rPr lang="tr-TR" sz="2400" dirty="0"/>
              <a:t>Mekanik </a:t>
            </a:r>
            <a:r>
              <a:rPr lang="tr-TR" sz="2400" dirty="0" smtClean="0"/>
              <a:t>çağ </a:t>
            </a:r>
            <a:r>
              <a:rPr lang="tr-TR" sz="2400" dirty="0"/>
              <a:t>MÖ 500 yılında ilk mekanik hesap makinesi olan </a:t>
            </a:r>
            <a:r>
              <a:rPr lang="tr-TR" sz="2400" dirty="0" err="1" smtClean="0"/>
              <a:t>abacus</a:t>
            </a:r>
            <a:r>
              <a:rPr lang="tr-TR" sz="2400" dirty="0" smtClean="0"/>
              <a:t> </a:t>
            </a:r>
            <a:r>
              <a:rPr lang="tr-TR" sz="2400" dirty="0" err="1" smtClean="0"/>
              <a:t>Babilliler</a:t>
            </a:r>
            <a:r>
              <a:rPr lang="tr-TR" sz="2400" dirty="0" smtClean="0"/>
              <a:t> </a:t>
            </a:r>
            <a:r>
              <a:rPr lang="tr-TR" sz="2400" dirty="0"/>
              <a:t>tarafından geliştirilmiştir</a:t>
            </a:r>
            <a:r>
              <a:rPr lang="tr-TR" sz="2400" dirty="0" smtClean="0"/>
              <a:t>.</a:t>
            </a:r>
          </a:p>
          <a:p>
            <a:r>
              <a:rPr lang="tr-TR" sz="2400" dirty="0" smtClean="0"/>
              <a:t> </a:t>
            </a:r>
            <a:r>
              <a:rPr lang="tr-TR" sz="2400" dirty="0"/>
              <a:t>1642 yılında </a:t>
            </a:r>
            <a:r>
              <a:rPr lang="tr-TR" sz="2400" dirty="0" err="1"/>
              <a:t>Blaise</a:t>
            </a:r>
            <a:r>
              <a:rPr lang="tr-TR" sz="2400" dirty="0"/>
              <a:t> Pascal dişliler ve tekerleklerden oluşan </a:t>
            </a:r>
            <a:r>
              <a:rPr lang="tr-TR" sz="2400" dirty="0" smtClean="0"/>
              <a:t>bir hesap </a:t>
            </a:r>
            <a:r>
              <a:rPr lang="tr-TR" sz="2400" dirty="0"/>
              <a:t>makinesi geliştirdi</a:t>
            </a:r>
            <a:r>
              <a:rPr lang="tr-TR" sz="2400" dirty="0" smtClean="0"/>
              <a:t>.</a:t>
            </a:r>
          </a:p>
          <a:p>
            <a:r>
              <a:rPr lang="tr-TR" sz="2400" dirty="0" smtClean="0"/>
              <a:t> </a:t>
            </a:r>
            <a:r>
              <a:rPr lang="tr-TR" sz="2400" dirty="0"/>
              <a:t>Her dişlide 10 diş bulunmaktadır. Bir tur atıldığında diğeri </a:t>
            </a:r>
            <a:r>
              <a:rPr lang="tr-TR" sz="2400" dirty="0" smtClean="0"/>
              <a:t>bir diş </a:t>
            </a:r>
            <a:r>
              <a:rPr lang="tr-TR" sz="2400" dirty="0"/>
              <a:t>atlayarak hesap yapmaktadır</a:t>
            </a:r>
            <a:r>
              <a:rPr lang="tr-TR" sz="2400" dirty="0" smtClean="0"/>
              <a:t>.</a:t>
            </a:r>
          </a:p>
          <a:p>
            <a:r>
              <a:rPr lang="tr-TR" sz="2400" dirty="0" smtClean="0"/>
              <a:t> </a:t>
            </a:r>
            <a:r>
              <a:rPr lang="tr-TR" sz="2400" dirty="0"/>
              <a:t>1947 yılında Charles </a:t>
            </a:r>
            <a:r>
              <a:rPr lang="tr-TR" sz="2400" dirty="0" err="1"/>
              <a:t>Babbage</a:t>
            </a:r>
            <a:r>
              <a:rPr lang="tr-TR" sz="2400" dirty="0"/>
              <a:t> </a:t>
            </a:r>
            <a:r>
              <a:rPr lang="tr-TR" sz="2400" dirty="0" err="1"/>
              <a:t>Analytical</a:t>
            </a:r>
            <a:r>
              <a:rPr lang="tr-TR" sz="2400" dirty="0"/>
              <a:t> Engine isimli bir </a:t>
            </a:r>
            <a:r>
              <a:rPr lang="tr-TR" sz="2400" dirty="0" smtClean="0"/>
              <a:t>hesap makinesi </a:t>
            </a:r>
            <a:r>
              <a:rPr lang="tr-TR" sz="2400" dirty="0"/>
              <a:t>geliştirmeye </a:t>
            </a:r>
            <a:r>
              <a:rPr lang="tr-TR" sz="2400" dirty="0" smtClean="0"/>
              <a:t>başlamıştır.</a:t>
            </a:r>
            <a:endParaRPr lang="tr-TR" sz="2400" dirty="0"/>
          </a:p>
          <a:p>
            <a:r>
              <a:rPr lang="tr-TR" sz="2400" dirty="0" smtClean="0"/>
              <a:t>Ada </a:t>
            </a:r>
            <a:r>
              <a:rPr lang="tr-TR" sz="2400" dirty="0"/>
              <a:t>Byron </a:t>
            </a:r>
            <a:r>
              <a:rPr lang="tr-TR" sz="2400" dirty="0" err="1"/>
              <a:t>Lovelace’ın</a:t>
            </a:r>
            <a:r>
              <a:rPr lang="tr-TR" sz="2400" dirty="0"/>
              <a:t> yardımıyla geliştirdiği bu makine </a:t>
            </a:r>
            <a:r>
              <a:rPr lang="tr-TR" sz="2400" dirty="0" err="1" smtClean="0"/>
              <a:t>punch</a:t>
            </a:r>
            <a:r>
              <a:rPr lang="tr-TR" sz="2400" dirty="0" smtClean="0"/>
              <a:t> </a:t>
            </a:r>
            <a:r>
              <a:rPr lang="tr-TR" sz="2400" dirty="0" err="1" smtClean="0"/>
              <a:t>card</a:t>
            </a:r>
            <a:r>
              <a:rPr lang="tr-TR" sz="2400" dirty="0" smtClean="0"/>
              <a:t> </a:t>
            </a:r>
            <a:r>
              <a:rPr lang="tr-TR" sz="2400" dirty="0"/>
              <a:t>kullanmaktaydı.</a:t>
            </a:r>
          </a:p>
        </p:txBody>
      </p:sp>
    </p:spTree>
    <p:extLst>
      <p:ext uri="{BB962C8B-B14F-4D97-AF65-F5344CB8AC3E}">
        <p14:creationId xmlns:p14="http://schemas.microsoft.com/office/powerpoint/2010/main" val="3646278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Bilgisayarın Tarihçesi</a:t>
            </a:r>
          </a:p>
        </p:txBody>
      </p:sp>
      <p:sp>
        <p:nvSpPr>
          <p:cNvPr id="3" name="İçerik Yer Tutucusu 2"/>
          <p:cNvSpPr>
            <a:spLocks noGrp="1"/>
          </p:cNvSpPr>
          <p:nvPr>
            <p:ph idx="1"/>
          </p:nvPr>
        </p:nvSpPr>
        <p:spPr/>
        <p:txBody>
          <a:bodyPr>
            <a:normAutofit fontScale="70000" lnSpcReduction="20000"/>
          </a:bodyPr>
          <a:lstStyle/>
          <a:p>
            <a:r>
              <a:rPr lang="tr-TR" dirty="0"/>
              <a:t>Elektrik </a:t>
            </a:r>
            <a:r>
              <a:rPr lang="tr-TR" dirty="0" smtClean="0"/>
              <a:t>çağı </a:t>
            </a:r>
            <a:r>
              <a:rPr lang="tr-TR" dirty="0"/>
              <a:t>1800’lü yıllarda elektrik motorlarındaki </a:t>
            </a:r>
            <a:r>
              <a:rPr lang="tr-TR" dirty="0" smtClean="0"/>
              <a:t>gelişmelerin sonucunda </a:t>
            </a:r>
            <a:r>
              <a:rPr lang="tr-TR" dirty="0"/>
              <a:t>Pascal tarafından mekanik olarak geliştirilen </a:t>
            </a:r>
            <a:r>
              <a:rPr lang="tr-TR" dirty="0" smtClean="0"/>
              <a:t>hesap makinesi </a:t>
            </a:r>
            <a:r>
              <a:rPr lang="tr-TR" dirty="0"/>
              <a:t>motorlar tarafından çalıştırılır hale </a:t>
            </a:r>
            <a:r>
              <a:rPr lang="tr-TR" dirty="0" smtClean="0"/>
              <a:t>gelmiştir.</a:t>
            </a:r>
            <a:endParaRPr lang="tr-TR" dirty="0"/>
          </a:p>
          <a:p>
            <a:r>
              <a:rPr lang="tr-TR" dirty="0" smtClean="0"/>
              <a:t>1970’li </a:t>
            </a:r>
            <a:r>
              <a:rPr lang="tr-TR" dirty="0"/>
              <a:t>yıllara kadar işyerlerinde yaygın olarak kullanılmıştır</a:t>
            </a:r>
            <a:r>
              <a:rPr lang="tr-TR" dirty="0" smtClean="0"/>
              <a:t>.</a:t>
            </a:r>
          </a:p>
          <a:p>
            <a:r>
              <a:rPr lang="tr-TR" dirty="0" smtClean="0"/>
              <a:t>1970’li </a:t>
            </a:r>
            <a:r>
              <a:rPr lang="tr-TR" dirty="0"/>
              <a:t>yıllarda el hesap makinesi </a:t>
            </a:r>
            <a:r>
              <a:rPr lang="tr-TR" dirty="0" err="1"/>
              <a:t>Bomar</a:t>
            </a:r>
            <a:r>
              <a:rPr lang="tr-TR" dirty="0"/>
              <a:t> Brain geliştirilmiştir</a:t>
            </a:r>
            <a:r>
              <a:rPr lang="tr-TR" dirty="0" smtClean="0"/>
              <a:t>.</a:t>
            </a:r>
          </a:p>
          <a:p>
            <a:r>
              <a:rPr lang="tr-TR" dirty="0" smtClean="0"/>
              <a:t>Konrad </a:t>
            </a:r>
            <a:r>
              <a:rPr lang="tr-TR" dirty="0" err="1"/>
              <a:t>Zuse</a:t>
            </a:r>
            <a:r>
              <a:rPr lang="tr-TR" dirty="0"/>
              <a:t> 1936 yılında mekanik ve 1941 yılında </a:t>
            </a:r>
            <a:r>
              <a:rPr lang="tr-TR" dirty="0" smtClean="0"/>
              <a:t>ise elektromekanik </a:t>
            </a:r>
            <a:r>
              <a:rPr lang="tr-TR" dirty="0"/>
              <a:t>hesap makinesini </a:t>
            </a:r>
            <a:r>
              <a:rPr lang="tr-TR" dirty="0" smtClean="0"/>
              <a:t>geliştirmiştir.</a:t>
            </a:r>
            <a:endParaRPr lang="tr-TR" dirty="0"/>
          </a:p>
          <a:p>
            <a:r>
              <a:rPr lang="tr-TR" dirty="0" smtClean="0"/>
              <a:t>1940’lı </a:t>
            </a:r>
            <a:r>
              <a:rPr lang="tr-TR" dirty="0"/>
              <a:t>yıllarda Konrad </a:t>
            </a:r>
            <a:r>
              <a:rPr lang="tr-TR" dirty="0" err="1"/>
              <a:t>Zuse</a:t>
            </a:r>
            <a:r>
              <a:rPr lang="tr-TR" dirty="0"/>
              <a:t> Z3 isimli ilk modern </a:t>
            </a:r>
            <a:r>
              <a:rPr lang="tr-TR" dirty="0" smtClean="0"/>
              <a:t>bilgisayarı geliştirmiştir.</a:t>
            </a:r>
          </a:p>
          <a:p>
            <a:r>
              <a:rPr lang="tr-TR" dirty="0" smtClean="0"/>
              <a:t>Z3 </a:t>
            </a:r>
            <a:r>
              <a:rPr lang="tr-TR" dirty="0"/>
              <a:t>5.33 Hz </a:t>
            </a:r>
            <a:r>
              <a:rPr lang="tr-TR" dirty="0" err="1"/>
              <a:t>clock</a:t>
            </a:r>
            <a:r>
              <a:rPr lang="tr-TR" dirty="0"/>
              <a:t> frekansına sahipti</a:t>
            </a:r>
            <a:r>
              <a:rPr lang="tr-TR" dirty="0" smtClean="0"/>
              <a:t>.</a:t>
            </a:r>
          </a:p>
          <a:p>
            <a:r>
              <a:rPr lang="tr-TR" dirty="0" smtClean="0"/>
              <a:t>1943 </a:t>
            </a:r>
            <a:r>
              <a:rPr lang="tr-TR" dirty="0"/>
              <a:t>yılında Alan Turing tarafından vakum tüplerle </a:t>
            </a:r>
            <a:r>
              <a:rPr lang="tr-TR" dirty="0" err="1" smtClean="0"/>
              <a:t>Colossus</a:t>
            </a:r>
            <a:r>
              <a:rPr lang="tr-TR" dirty="0"/>
              <a:t> </a:t>
            </a:r>
            <a:r>
              <a:rPr lang="tr-TR" dirty="0" smtClean="0"/>
              <a:t>isimli </a:t>
            </a:r>
            <a:r>
              <a:rPr lang="tr-TR" dirty="0"/>
              <a:t>elektronik hesap makinesi </a:t>
            </a:r>
            <a:r>
              <a:rPr lang="tr-TR" dirty="0" smtClean="0"/>
              <a:t>geliştirilmiştir.</a:t>
            </a:r>
            <a:endParaRPr lang="tr-TR" dirty="0"/>
          </a:p>
          <a:p>
            <a:r>
              <a:rPr lang="tr-TR" dirty="0" err="1" smtClean="0"/>
              <a:t>Colossus</a:t>
            </a:r>
            <a:r>
              <a:rPr lang="tr-TR" dirty="0" smtClean="0"/>
              <a:t> </a:t>
            </a:r>
            <a:r>
              <a:rPr lang="tr-TR" dirty="0"/>
              <a:t>yeniden programlanamayan özel amaçlı(</a:t>
            </a:r>
            <a:r>
              <a:rPr lang="tr-TR" dirty="0" err="1"/>
              <a:t>special-purpose</a:t>
            </a:r>
            <a:r>
              <a:rPr lang="tr-TR" dirty="0"/>
              <a:t>) bilgisayar olarak adlandırılmaktadır.</a:t>
            </a:r>
          </a:p>
        </p:txBody>
      </p:sp>
    </p:spTree>
    <p:extLst>
      <p:ext uri="{BB962C8B-B14F-4D97-AF65-F5344CB8AC3E}">
        <p14:creationId xmlns:p14="http://schemas.microsoft.com/office/powerpoint/2010/main" val="4092511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Bilgisayarın Tarihçesi</a:t>
            </a:r>
          </a:p>
        </p:txBody>
      </p:sp>
      <p:sp>
        <p:nvSpPr>
          <p:cNvPr id="3" name="İçerik Yer Tutucusu 2"/>
          <p:cNvSpPr>
            <a:spLocks noGrp="1"/>
          </p:cNvSpPr>
          <p:nvPr>
            <p:ph idx="1"/>
          </p:nvPr>
        </p:nvSpPr>
        <p:spPr/>
        <p:txBody>
          <a:bodyPr>
            <a:normAutofit fontScale="77500" lnSpcReduction="20000"/>
          </a:bodyPr>
          <a:lstStyle/>
          <a:p>
            <a:r>
              <a:rPr lang="tr-TR" dirty="0"/>
              <a:t>İlk jenerasyon : Vakum </a:t>
            </a:r>
            <a:r>
              <a:rPr lang="tr-TR" dirty="0" smtClean="0"/>
              <a:t>tüpleri</a:t>
            </a:r>
          </a:p>
          <a:p>
            <a:r>
              <a:rPr lang="tr-TR" dirty="0" smtClean="0"/>
              <a:t> </a:t>
            </a:r>
            <a:r>
              <a:rPr lang="tr-TR" dirty="0"/>
              <a:t>ENIAC (Electronic </a:t>
            </a:r>
            <a:r>
              <a:rPr lang="tr-TR" dirty="0" err="1"/>
              <a:t>Numerical</a:t>
            </a:r>
            <a:r>
              <a:rPr lang="tr-TR" dirty="0"/>
              <a:t> </a:t>
            </a:r>
            <a:r>
              <a:rPr lang="tr-TR" dirty="0" err="1"/>
              <a:t>Integrator</a:t>
            </a:r>
            <a:r>
              <a:rPr lang="tr-TR" dirty="0"/>
              <a:t> </a:t>
            </a:r>
            <a:r>
              <a:rPr lang="tr-TR" dirty="0" err="1"/>
              <a:t>and</a:t>
            </a:r>
            <a:r>
              <a:rPr lang="tr-TR" dirty="0"/>
              <a:t> </a:t>
            </a:r>
            <a:r>
              <a:rPr lang="tr-TR" dirty="0" err="1"/>
              <a:t>Computer</a:t>
            </a:r>
            <a:r>
              <a:rPr lang="tr-TR" dirty="0"/>
              <a:t>) </a:t>
            </a:r>
            <a:r>
              <a:rPr lang="tr-TR" dirty="0" smtClean="0"/>
              <a:t>ilk genel </a:t>
            </a:r>
            <a:r>
              <a:rPr lang="tr-TR" dirty="0"/>
              <a:t>amaçlı elektronik bilgisayardır</a:t>
            </a:r>
            <a:r>
              <a:rPr lang="tr-TR" dirty="0" smtClean="0"/>
              <a:t>.</a:t>
            </a:r>
          </a:p>
          <a:p>
            <a:r>
              <a:rPr lang="tr-TR" dirty="0" smtClean="0"/>
              <a:t> </a:t>
            </a:r>
            <a:r>
              <a:rPr lang="tr-TR" dirty="0"/>
              <a:t>ENIAC 1946 yılında tamamlanmıştır. 30 ton </a:t>
            </a:r>
            <a:r>
              <a:rPr lang="tr-TR" dirty="0" smtClean="0"/>
              <a:t>ağırlığında yaklaşık </a:t>
            </a:r>
            <a:r>
              <a:rPr lang="tr-TR" dirty="0"/>
              <a:t>1500 m2 ve 17000 vakum tüpten oluşmaktaydı</a:t>
            </a:r>
            <a:r>
              <a:rPr lang="tr-TR" dirty="0" smtClean="0"/>
              <a:t>.</a:t>
            </a:r>
          </a:p>
          <a:p>
            <a:r>
              <a:rPr lang="tr-TR" dirty="0" smtClean="0"/>
              <a:t>ENIAC </a:t>
            </a:r>
            <a:r>
              <a:rPr lang="tr-TR" dirty="0"/>
              <a:t>140 kW gücünde ve saniyede 5000 toplama </a:t>
            </a:r>
            <a:r>
              <a:rPr lang="tr-TR" dirty="0" smtClean="0"/>
              <a:t>işlemi yapabiliyordu</a:t>
            </a:r>
            <a:r>
              <a:rPr lang="tr-TR" dirty="0" smtClean="0"/>
              <a:t>.</a:t>
            </a:r>
          </a:p>
          <a:p>
            <a:r>
              <a:rPr lang="tr-TR" dirty="0" smtClean="0"/>
              <a:t> </a:t>
            </a:r>
            <a:r>
              <a:rPr lang="tr-TR" dirty="0"/>
              <a:t>John </a:t>
            </a:r>
            <a:r>
              <a:rPr lang="tr-TR" dirty="0" err="1"/>
              <a:t>von</a:t>
            </a:r>
            <a:r>
              <a:rPr lang="tr-TR" dirty="0"/>
              <a:t> </a:t>
            </a:r>
            <a:r>
              <a:rPr lang="tr-TR" dirty="0" err="1"/>
              <a:t>Neumann</a:t>
            </a:r>
            <a:r>
              <a:rPr lang="tr-TR" dirty="0"/>
              <a:t> 1945 yılında hem datanın hem </a:t>
            </a:r>
            <a:r>
              <a:rPr lang="tr-TR" dirty="0" smtClean="0"/>
              <a:t>de programın </a:t>
            </a:r>
            <a:r>
              <a:rPr lang="tr-TR" dirty="0"/>
              <a:t>aynı hafızada saklanması fikrini ortaya atmış </a:t>
            </a:r>
            <a:r>
              <a:rPr lang="tr-TR" dirty="0" smtClean="0"/>
              <a:t>ve EDVAC </a:t>
            </a:r>
            <a:r>
              <a:rPr lang="tr-TR" dirty="0"/>
              <a:t>(Electronic </a:t>
            </a:r>
            <a:r>
              <a:rPr lang="tr-TR" dirty="0" err="1"/>
              <a:t>Discrete</a:t>
            </a:r>
            <a:r>
              <a:rPr lang="tr-TR" dirty="0"/>
              <a:t> </a:t>
            </a:r>
            <a:r>
              <a:rPr lang="tr-TR" dirty="0" err="1"/>
              <a:t>Variable</a:t>
            </a:r>
            <a:r>
              <a:rPr lang="tr-TR" dirty="0"/>
              <a:t> </a:t>
            </a:r>
            <a:r>
              <a:rPr lang="tr-TR" dirty="0" err="1"/>
              <a:t>Computer</a:t>
            </a:r>
            <a:r>
              <a:rPr lang="tr-TR" dirty="0"/>
              <a:t>) </a:t>
            </a:r>
            <a:r>
              <a:rPr lang="tr-TR" dirty="0" smtClean="0"/>
              <a:t>isimli bilgisayarı </a:t>
            </a:r>
            <a:r>
              <a:rPr lang="tr-TR" dirty="0"/>
              <a:t>geliştirmiştir (</a:t>
            </a:r>
            <a:r>
              <a:rPr lang="tr-TR" dirty="0" err="1"/>
              <a:t>stored</a:t>
            </a:r>
            <a:r>
              <a:rPr lang="tr-TR" dirty="0"/>
              <a:t>-program</a:t>
            </a:r>
            <a:r>
              <a:rPr lang="tr-TR" dirty="0" smtClean="0"/>
              <a:t>).</a:t>
            </a:r>
          </a:p>
          <a:p>
            <a:r>
              <a:rPr lang="tr-TR" dirty="0" smtClean="0"/>
              <a:t> </a:t>
            </a:r>
            <a:r>
              <a:rPr lang="tr-TR" dirty="0"/>
              <a:t>Daha sonraki yıllarda UNIVAC (Universal </a:t>
            </a:r>
            <a:r>
              <a:rPr lang="tr-TR" dirty="0" err="1"/>
              <a:t>Automatic</a:t>
            </a:r>
            <a:r>
              <a:rPr lang="tr-TR" dirty="0"/>
              <a:t> </a:t>
            </a:r>
            <a:r>
              <a:rPr lang="tr-TR" dirty="0" err="1"/>
              <a:t>Computer</a:t>
            </a:r>
            <a:r>
              <a:rPr lang="tr-TR" dirty="0" smtClean="0"/>
              <a:t>) gibi </a:t>
            </a:r>
            <a:r>
              <a:rPr lang="tr-TR" dirty="0"/>
              <a:t>ticari bilgisayarlar geliştirilmiştir</a:t>
            </a:r>
          </a:p>
        </p:txBody>
      </p:sp>
    </p:spTree>
    <p:extLst>
      <p:ext uri="{BB962C8B-B14F-4D97-AF65-F5344CB8AC3E}">
        <p14:creationId xmlns:p14="http://schemas.microsoft.com/office/powerpoint/2010/main" val="2383310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Bilgisayarın Tarihçesi</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556792"/>
            <a:ext cx="6018609" cy="3803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8632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Bilgisayarın Tarihçesi</a:t>
            </a:r>
          </a:p>
        </p:txBody>
      </p:sp>
      <p:sp>
        <p:nvSpPr>
          <p:cNvPr id="3" name="İçerik Yer Tutucusu 2"/>
          <p:cNvSpPr>
            <a:spLocks noGrp="1"/>
          </p:cNvSpPr>
          <p:nvPr>
            <p:ph idx="1"/>
          </p:nvPr>
        </p:nvSpPr>
        <p:spPr/>
        <p:txBody>
          <a:bodyPr>
            <a:normAutofit fontScale="70000" lnSpcReduction="20000"/>
          </a:bodyPr>
          <a:lstStyle/>
          <a:p>
            <a:r>
              <a:rPr lang="tr-TR" dirty="0"/>
              <a:t>IAS </a:t>
            </a:r>
            <a:r>
              <a:rPr lang="tr-TR" dirty="0" smtClean="0"/>
              <a:t>Bilgisayar</a:t>
            </a:r>
          </a:p>
          <a:p>
            <a:r>
              <a:rPr lang="tr-TR" dirty="0" smtClean="0"/>
              <a:t> </a:t>
            </a:r>
            <a:r>
              <a:rPr lang="tr-TR" dirty="0" err="1"/>
              <a:t>von</a:t>
            </a:r>
            <a:r>
              <a:rPr lang="tr-TR" dirty="0"/>
              <a:t> </a:t>
            </a:r>
            <a:r>
              <a:rPr lang="tr-TR" dirty="0" err="1"/>
              <a:t>Neumann</a:t>
            </a:r>
            <a:r>
              <a:rPr lang="tr-TR" dirty="0"/>
              <a:t> ve arkadaşları IAS (</a:t>
            </a:r>
            <a:r>
              <a:rPr lang="tr-TR" dirty="0" err="1"/>
              <a:t>Institute</a:t>
            </a:r>
            <a:r>
              <a:rPr lang="tr-TR" dirty="0"/>
              <a:t> </a:t>
            </a:r>
            <a:r>
              <a:rPr lang="tr-TR" dirty="0" err="1"/>
              <a:t>for</a:t>
            </a:r>
            <a:r>
              <a:rPr lang="tr-TR" dirty="0"/>
              <a:t> </a:t>
            </a:r>
            <a:r>
              <a:rPr lang="tr-TR" dirty="0" smtClean="0"/>
              <a:t>Advanced </a:t>
            </a:r>
            <a:r>
              <a:rPr lang="tr-TR" dirty="0" err="1" smtClean="0"/>
              <a:t>Studies</a:t>
            </a:r>
            <a:r>
              <a:rPr lang="tr-TR" dirty="0"/>
              <a:t>) bilgisayarı geliştirdiler</a:t>
            </a:r>
            <a:r>
              <a:rPr lang="tr-TR" dirty="0" smtClean="0"/>
              <a:t>.</a:t>
            </a:r>
          </a:p>
          <a:p>
            <a:r>
              <a:rPr lang="tr-TR" dirty="0" smtClean="0"/>
              <a:t>1000 </a:t>
            </a:r>
            <a:r>
              <a:rPr lang="tr-TR" dirty="0"/>
              <a:t>x 40 bit </a:t>
            </a:r>
            <a:r>
              <a:rPr lang="tr-TR" dirty="0" err="1" smtClean="0"/>
              <a:t>words</a:t>
            </a:r>
            <a:endParaRPr lang="tr-TR" dirty="0" smtClean="0"/>
          </a:p>
          <a:p>
            <a:r>
              <a:rPr lang="tr-TR" dirty="0" err="1" smtClean="0"/>
              <a:t>Binary</a:t>
            </a:r>
            <a:r>
              <a:rPr lang="tr-TR" dirty="0" smtClean="0"/>
              <a:t> </a:t>
            </a:r>
            <a:r>
              <a:rPr lang="tr-TR" dirty="0" err="1" smtClean="0"/>
              <a:t>number</a:t>
            </a:r>
            <a:r>
              <a:rPr lang="tr-TR" dirty="0" smtClean="0"/>
              <a:t> </a:t>
            </a:r>
            <a:r>
              <a:rPr lang="tr-TR" dirty="0"/>
              <a:t>2 x 20 bit </a:t>
            </a:r>
            <a:r>
              <a:rPr lang="tr-TR" dirty="0" err="1" smtClean="0"/>
              <a:t>instructions</a:t>
            </a:r>
            <a:endParaRPr lang="tr-TR" dirty="0"/>
          </a:p>
          <a:p>
            <a:r>
              <a:rPr lang="tr-TR" b="1" dirty="0" err="1" smtClean="0"/>
              <a:t>Register’lar</a:t>
            </a:r>
            <a:r>
              <a:rPr lang="tr-TR" b="1" dirty="0" smtClean="0"/>
              <a:t> </a:t>
            </a:r>
            <a:r>
              <a:rPr lang="tr-TR" b="1" dirty="0"/>
              <a:t>(CPU içinde</a:t>
            </a:r>
            <a:r>
              <a:rPr lang="tr-TR" b="1" dirty="0" smtClean="0"/>
              <a:t>)</a:t>
            </a:r>
          </a:p>
          <a:p>
            <a:r>
              <a:rPr lang="tr-TR" dirty="0" smtClean="0"/>
              <a:t>Memory </a:t>
            </a:r>
            <a:r>
              <a:rPr lang="tr-TR" dirty="0" err="1"/>
              <a:t>Buffer</a:t>
            </a:r>
            <a:r>
              <a:rPr lang="tr-TR" dirty="0"/>
              <a:t> </a:t>
            </a:r>
            <a:r>
              <a:rPr lang="tr-TR" dirty="0" err="1" smtClean="0"/>
              <a:t>Register</a:t>
            </a:r>
            <a:endParaRPr lang="tr-TR" dirty="0"/>
          </a:p>
          <a:p>
            <a:r>
              <a:rPr lang="tr-TR" dirty="0" smtClean="0"/>
              <a:t>Memory </a:t>
            </a:r>
            <a:r>
              <a:rPr lang="tr-TR" dirty="0" err="1"/>
              <a:t>Address</a:t>
            </a:r>
            <a:r>
              <a:rPr lang="tr-TR" dirty="0"/>
              <a:t> </a:t>
            </a:r>
            <a:r>
              <a:rPr lang="tr-TR" dirty="0" err="1" smtClean="0"/>
              <a:t>Register</a:t>
            </a:r>
            <a:endParaRPr lang="tr-TR" dirty="0"/>
          </a:p>
          <a:p>
            <a:r>
              <a:rPr lang="tr-TR" dirty="0" err="1" smtClean="0"/>
              <a:t>Instruction</a:t>
            </a:r>
            <a:r>
              <a:rPr lang="tr-TR" dirty="0" smtClean="0"/>
              <a:t> </a:t>
            </a:r>
            <a:r>
              <a:rPr lang="tr-TR" dirty="0" err="1" smtClean="0"/>
              <a:t>Register</a:t>
            </a:r>
            <a:endParaRPr lang="tr-TR" dirty="0"/>
          </a:p>
          <a:p>
            <a:r>
              <a:rPr lang="tr-TR" dirty="0" err="1" smtClean="0"/>
              <a:t>Instruction</a:t>
            </a:r>
            <a:r>
              <a:rPr lang="tr-TR" dirty="0" smtClean="0"/>
              <a:t> </a:t>
            </a:r>
            <a:r>
              <a:rPr lang="tr-TR" dirty="0" err="1"/>
              <a:t>Buffer</a:t>
            </a:r>
            <a:r>
              <a:rPr lang="tr-TR" dirty="0"/>
              <a:t> </a:t>
            </a:r>
            <a:r>
              <a:rPr lang="tr-TR" dirty="0" err="1" smtClean="0"/>
              <a:t>Register</a:t>
            </a:r>
            <a:endParaRPr lang="tr-TR" dirty="0" smtClean="0"/>
          </a:p>
          <a:p>
            <a:r>
              <a:rPr lang="tr-TR" dirty="0" smtClean="0"/>
              <a:t> </a:t>
            </a:r>
            <a:r>
              <a:rPr lang="tr-TR" dirty="0"/>
              <a:t>Program </a:t>
            </a:r>
            <a:r>
              <a:rPr lang="tr-TR" dirty="0" smtClean="0"/>
              <a:t>Counter</a:t>
            </a:r>
            <a:endParaRPr lang="tr-TR" dirty="0"/>
          </a:p>
          <a:p>
            <a:r>
              <a:rPr lang="tr-TR" dirty="0" err="1" smtClean="0"/>
              <a:t>Accumulator</a:t>
            </a:r>
            <a:endParaRPr lang="tr-TR" dirty="0" smtClean="0"/>
          </a:p>
          <a:p>
            <a:r>
              <a:rPr lang="tr-TR" dirty="0" smtClean="0"/>
              <a:t> </a:t>
            </a:r>
            <a:r>
              <a:rPr lang="tr-TR" dirty="0" err="1"/>
              <a:t>Multiplier</a:t>
            </a:r>
            <a:r>
              <a:rPr lang="tr-TR" dirty="0"/>
              <a:t> </a:t>
            </a:r>
            <a:r>
              <a:rPr lang="tr-TR" dirty="0" err="1"/>
              <a:t>Quotien</a:t>
            </a:r>
            <a:endParaRPr lang="tr-TR" dirty="0"/>
          </a:p>
        </p:txBody>
      </p:sp>
    </p:spTree>
    <p:extLst>
      <p:ext uri="{BB962C8B-B14F-4D97-AF65-F5344CB8AC3E}">
        <p14:creationId xmlns:p14="http://schemas.microsoft.com/office/powerpoint/2010/main" val="195419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Bilgisayarın Tarihçesi</a:t>
            </a:r>
          </a:p>
        </p:txBody>
      </p:sp>
      <p:sp>
        <p:nvSpPr>
          <p:cNvPr id="3" name="İçerik Yer Tutucusu 2"/>
          <p:cNvSpPr>
            <a:spLocks noGrp="1"/>
          </p:cNvSpPr>
          <p:nvPr>
            <p:ph idx="1"/>
          </p:nvPr>
        </p:nvSpPr>
        <p:spPr>
          <a:xfrm>
            <a:off x="457200" y="1340768"/>
            <a:ext cx="8229600" cy="5471334"/>
          </a:xfrm>
        </p:spPr>
        <p:txBody>
          <a:bodyPr>
            <a:normAutofit/>
          </a:bodyPr>
          <a:lstStyle/>
          <a:p>
            <a:r>
              <a:rPr lang="tr-TR" sz="2000" dirty="0"/>
              <a:t>IAS Bilgisayar - Mimarisi</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1268759"/>
            <a:ext cx="4464496" cy="5543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2805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Bilgisayarın Tarihçesi</a:t>
            </a:r>
          </a:p>
        </p:txBody>
      </p:sp>
      <p:sp>
        <p:nvSpPr>
          <p:cNvPr id="3" name="İçerik Yer Tutucusu 2"/>
          <p:cNvSpPr>
            <a:spLocks noGrp="1"/>
          </p:cNvSpPr>
          <p:nvPr>
            <p:ph idx="1"/>
          </p:nvPr>
        </p:nvSpPr>
        <p:spPr/>
        <p:txBody>
          <a:bodyPr>
            <a:normAutofit fontScale="62500" lnSpcReduction="20000"/>
          </a:bodyPr>
          <a:lstStyle/>
          <a:p>
            <a:r>
              <a:rPr lang="tr-TR" dirty="0"/>
              <a:t>İkinci jenerasyon : </a:t>
            </a:r>
            <a:r>
              <a:rPr lang="tr-TR" dirty="0" err="1"/>
              <a:t>Transistörler</a:t>
            </a:r>
            <a:r>
              <a:rPr lang="tr-TR" dirty="0"/>
              <a:t> (10.000 </a:t>
            </a:r>
            <a:r>
              <a:rPr lang="tr-TR" dirty="0" err="1"/>
              <a:t>transistörden</a:t>
            </a:r>
            <a:r>
              <a:rPr lang="tr-TR" dirty="0"/>
              <a:t> oluşan bilgisayar</a:t>
            </a:r>
            <a:r>
              <a:rPr lang="tr-TR" dirty="0" smtClean="0"/>
              <a:t>)</a:t>
            </a:r>
          </a:p>
          <a:p>
            <a:pPr marL="0" indent="0">
              <a:buNone/>
            </a:pPr>
            <a:r>
              <a:rPr lang="tr-TR" dirty="0" smtClean="0"/>
              <a:t>Elektronik </a:t>
            </a:r>
            <a:r>
              <a:rPr lang="tr-TR" dirty="0"/>
              <a:t>bilgisayarlardaki en büyük değişim vakum tüplerin </a:t>
            </a:r>
            <a:r>
              <a:rPr lang="tr-TR" dirty="0" smtClean="0"/>
              <a:t>yerine </a:t>
            </a:r>
            <a:r>
              <a:rPr lang="tr-TR" dirty="0" err="1" smtClean="0"/>
              <a:t>transistörlerin</a:t>
            </a:r>
            <a:r>
              <a:rPr lang="tr-TR" dirty="0" smtClean="0"/>
              <a:t> </a:t>
            </a:r>
            <a:r>
              <a:rPr lang="tr-TR" dirty="0"/>
              <a:t>kullanılmaya başlanmasıdır</a:t>
            </a:r>
            <a:r>
              <a:rPr lang="tr-TR" dirty="0" smtClean="0"/>
              <a:t>.</a:t>
            </a:r>
          </a:p>
          <a:p>
            <a:pPr marL="0" indent="0">
              <a:buNone/>
            </a:pPr>
            <a:r>
              <a:rPr lang="tr-TR" dirty="0" err="1" smtClean="0"/>
              <a:t>Transistör</a:t>
            </a:r>
            <a:r>
              <a:rPr lang="tr-TR" dirty="0" smtClean="0"/>
              <a:t> </a:t>
            </a:r>
            <a:r>
              <a:rPr lang="tr-TR" dirty="0"/>
              <a:t>1947 yılında </a:t>
            </a:r>
            <a:r>
              <a:rPr lang="tr-TR" dirty="0" err="1"/>
              <a:t>Bell</a:t>
            </a:r>
            <a:r>
              <a:rPr lang="tr-TR" dirty="0"/>
              <a:t> </a:t>
            </a:r>
            <a:r>
              <a:rPr lang="tr-TR" dirty="0" err="1"/>
              <a:t>laboratuarlarında</a:t>
            </a:r>
            <a:r>
              <a:rPr lang="tr-TR" dirty="0"/>
              <a:t> </a:t>
            </a:r>
            <a:r>
              <a:rPr lang="tr-TR" dirty="0" smtClean="0"/>
              <a:t>bulunmuştur.</a:t>
            </a:r>
            <a:endParaRPr lang="tr-TR" dirty="0"/>
          </a:p>
          <a:p>
            <a:pPr marL="0" indent="0">
              <a:buNone/>
            </a:pPr>
            <a:r>
              <a:rPr lang="tr-TR" dirty="0" smtClean="0"/>
              <a:t>1950’li </a:t>
            </a:r>
            <a:r>
              <a:rPr lang="tr-TR" dirty="0"/>
              <a:t>yılların sonlarında komple </a:t>
            </a:r>
            <a:r>
              <a:rPr lang="tr-TR" dirty="0" err="1"/>
              <a:t>transistörlerden</a:t>
            </a:r>
            <a:r>
              <a:rPr lang="tr-TR" dirty="0"/>
              <a:t> oluşan </a:t>
            </a:r>
            <a:r>
              <a:rPr lang="tr-TR" dirty="0" smtClean="0"/>
              <a:t>bilgisayarlar üretilmiştir.</a:t>
            </a:r>
          </a:p>
          <a:p>
            <a:r>
              <a:rPr lang="tr-TR" dirty="0" smtClean="0"/>
              <a:t>Üçüncü </a:t>
            </a:r>
            <a:r>
              <a:rPr lang="tr-TR" dirty="0"/>
              <a:t>jenerasyon : Entegre </a:t>
            </a:r>
            <a:r>
              <a:rPr lang="tr-TR" dirty="0" smtClean="0"/>
              <a:t>devreler</a:t>
            </a:r>
          </a:p>
          <a:p>
            <a:pPr marL="0" indent="0">
              <a:buNone/>
            </a:pPr>
            <a:r>
              <a:rPr lang="tr-TR" dirty="0" smtClean="0"/>
              <a:t>Entegre </a:t>
            </a:r>
            <a:r>
              <a:rPr lang="tr-TR" dirty="0"/>
              <a:t>devreler çok sayıda </a:t>
            </a:r>
            <a:r>
              <a:rPr lang="tr-TR" dirty="0" err="1"/>
              <a:t>discrete</a:t>
            </a:r>
            <a:r>
              <a:rPr lang="tr-TR" dirty="0"/>
              <a:t> </a:t>
            </a:r>
            <a:r>
              <a:rPr lang="tr-TR" dirty="0" err="1"/>
              <a:t>eleman’dan</a:t>
            </a:r>
            <a:r>
              <a:rPr lang="tr-TR" dirty="0"/>
              <a:t> (</a:t>
            </a:r>
            <a:r>
              <a:rPr lang="tr-TR" dirty="0" err="1"/>
              <a:t>transistör</a:t>
            </a:r>
            <a:r>
              <a:rPr lang="tr-TR" dirty="0"/>
              <a:t>)oluşmaktadır. Small/</a:t>
            </a:r>
            <a:r>
              <a:rPr lang="tr-TR" dirty="0" err="1"/>
              <a:t>Medium</a:t>
            </a:r>
            <a:r>
              <a:rPr lang="tr-TR" dirty="0"/>
              <a:t> </a:t>
            </a:r>
            <a:r>
              <a:rPr lang="tr-TR" dirty="0" err="1"/>
              <a:t>Scale</a:t>
            </a:r>
            <a:r>
              <a:rPr lang="tr-TR" dirty="0"/>
              <a:t> Integration olarak adlandırılır</a:t>
            </a:r>
            <a:r>
              <a:rPr lang="tr-TR" dirty="0" smtClean="0"/>
              <a:t>.</a:t>
            </a:r>
          </a:p>
          <a:p>
            <a:r>
              <a:rPr lang="tr-TR" dirty="0" smtClean="0"/>
              <a:t>Dördüncü jenerasyon</a:t>
            </a:r>
          </a:p>
          <a:p>
            <a:pPr marL="0" indent="0">
              <a:buNone/>
            </a:pPr>
            <a:r>
              <a:rPr lang="tr-TR" dirty="0" err="1" smtClean="0"/>
              <a:t>Large</a:t>
            </a:r>
            <a:r>
              <a:rPr lang="tr-TR" dirty="0" smtClean="0"/>
              <a:t> </a:t>
            </a:r>
            <a:r>
              <a:rPr lang="tr-TR" dirty="0" err="1"/>
              <a:t>Scale</a:t>
            </a:r>
            <a:r>
              <a:rPr lang="tr-TR" dirty="0"/>
              <a:t> Integration (bir </a:t>
            </a:r>
            <a:r>
              <a:rPr lang="tr-TR" dirty="0" err="1"/>
              <a:t>chip</a:t>
            </a:r>
            <a:r>
              <a:rPr lang="tr-TR" dirty="0"/>
              <a:t> içinde 1.000 </a:t>
            </a:r>
            <a:r>
              <a:rPr lang="tr-TR" dirty="0" err="1"/>
              <a:t>transistör</a:t>
            </a:r>
            <a:r>
              <a:rPr lang="tr-TR" dirty="0" smtClean="0"/>
              <a:t>)</a:t>
            </a:r>
          </a:p>
          <a:p>
            <a:r>
              <a:rPr lang="tr-TR" dirty="0" smtClean="0"/>
              <a:t>Beşinci jenerasyon</a:t>
            </a:r>
          </a:p>
          <a:p>
            <a:pPr marL="0" indent="0">
              <a:buNone/>
            </a:pPr>
            <a:r>
              <a:rPr lang="tr-TR" dirty="0" smtClean="0"/>
              <a:t> </a:t>
            </a:r>
            <a:r>
              <a:rPr lang="tr-TR" dirty="0" err="1"/>
              <a:t>Very</a:t>
            </a:r>
            <a:r>
              <a:rPr lang="tr-TR" dirty="0"/>
              <a:t> </a:t>
            </a:r>
            <a:r>
              <a:rPr lang="tr-TR" dirty="0" err="1"/>
              <a:t>Large</a:t>
            </a:r>
            <a:r>
              <a:rPr lang="tr-TR" dirty="0"/>
              <a:t> </a:t>
            </a:r>
            <a:r>
              <a:rPr lang="tr-TR" dirty="0" err="1"/>
              <a:t>Scale</a:t>
            </a:r>
            <a:r>
              <a:rPr lang="tr-TR" dirty="0"/>
              <a:t> Integration (bir </a:t>
            </a:r>
            <a:r>
              <a:rPr lang="tr-TR" dirty="0" err="1"/>
              <a:t>chip</a:t>
            </a:r>
            <a:r>
              <a:rPr lang="tr-TR" dirty="0"/>
              <a:t> içinde 10.000 </a:t>
            </a:r>
            <a:r>
              <a:rPr lang="tr-TR" dirty="0" err="1"/>
              <a:t>transistör</a:t>
            </a:r>
            <a:r>
              <a:rPr lang="tr-TR" dirty="0" smtClean="0"/>
              <a:t>)</a:t>
            </a:r>
          </a:p>
          <a:p>
            <a:r>
              <a:rPr lang="tr-TR" dirty="0" smtClean="0"/>
              <a:t>Altıncı jenerasyon</a:t>
            </a:r>
          </a:p>
          <a:p>
            <a:pPr marL="0" indent="0">
              <a:buNone/>
            </a:pPr>
            <a:r>
              <a:rPr lang="tr-TR" dirty="0" smtClean="0"/>
              <a:t> </a:t>
            </a:r>
            <a:r>
              <a:rPr lang="tr-TR" dirty="0"/>
              <a:t>Ultra </a:t>
            </a:r>
            <a:r>
              <a:rPr lang="tr-TR" dirty="0" err="1"/>
              <a:t>Large</a:t>
            </a:r>
            <a:r>
              <a:rPr lang="tr-TR" dirty="0"/>
              <a:t> </a:t>
            </a:r>
            <a:r>
              <a:rPr lang="tr-TR" dirty="0" err="1"/>
              <a:t>Scale</a:t>
            </a:r>
            <a:r>
              <a:rPr lang="tr-TR" dirty="0"/>
              <a:t> Integration (bir </a:t>
            </a:r>
            <a:r>
              <a:rPr lang="tr-TR" dirty="0" err="1"/>
              <a:t>chip</a:t>
            </a:r>
            <a:r>
              <a:rPr lang="tr-TR" dirty="0"/>
              <a:t> içinde 1 milyondan çok </a:t>
            </a:r>
            <a:r>
              <a:rPr lang="tr-TR" dirty="0" err="1"/>
              <a:t>transistör</a:t>
            </a:r>
            <a:r>
              <a:rPr lang="tr-TR" dirty="0"/>
              <a:t>)</a:t>
            </a:r>
          </a:p>
        </p:txBody>
      </p:sp>
    </p:spTree>
    <p:extLst>
      <p:ext uri="{BB962C8B-B14F-4D97-AF65-F5344CB8AC3E}">
        <p14:creationId xmlns:p14="http://schemas.microsoft.com/office/powerpoint/2010/main" val="10096312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Bilgisayarın Tarihçesi</a:t>
            </a:r>
          </a:p>
        </p:txBody>
      </p:sp>
      <p:sp>
        <p:nvSpPr>
          <p:cNvPr id="3" name="İçerik Yer Tutucusu 2"/>
          <p:cNvSpPr>
            <a:spLocks noGrp="1"/>
          </p:cNvSpPr>
          <p:nvPr>
            <p:ph idx="1"/>
          </p:nvPr>
        </p:nvSpPr>
        <p:spPr>
          <a:xfrm>
            <a:off x="709612" y="1628800"/>
            <a:ext cx="8229600" cy="4525963"/>
          </a:xfrm>
        </p:spPr>
        <p:txBody>
          <a:bodyPr>
            <a:normAutofit/>
          </a:bodyPr>
          <a:lstStyle/>
          <a:p>
            <a:r>
              <a:rPr lang="tr-TR" sz="2400" dirty="0"/>
              <a:t>Bilgisayar jenerasyonları</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12" y="2492896"/>
            <a:ext cx="8143215"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44588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Bilgisayarın Tarihçesi</a:t>
            </a: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725" y="1196752"/>
            <a:ext cx="7829550" cy="509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887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Bilgisayarın Tarihçesi</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128" y="1268760"/>
            <a:ext cx="7439744" cy="4951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5847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Organization</a:t>
            </a:r>
            <a:r>
              <a:rPr lang="tr-TR" dirty="0" smtClean="0"/>
              <a:t> </a:t>
            </a:r>
            <a:r>
              <a:rPr lang="tr-TR" dirty="0" err="1"/>
              <a:t>a</a:t>
            </a:r>
            <a:r>
              <a:rPr lang="tr-TR" dirty="0" err="1" smtClean="0"/>
              <a:t>nd</a:t>
            </a:r>
            <a:r>
              <a:rPr lang="tr-TR" dirty="0" smtClean="0"/>
              <a:t> Architecture</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endParaRPr lang="tr-TR" dirty="0"/>
          </a:p>
          <a:p>
            <a:r>
              <a:rPr lang="tr-TR" dirty="0"/>
              <a:t>Örneğin</a:t>
            </a:r>
            <a:r>
              <a:rPr lang="tr-TR" dirty="0" smtClean="0"/>
              <a:t>, bir bilgisayara bir çarpım talimatı verilip verilmeyeceği mimari bir tasarım meselesidir. Bu talimatın özel bir çarpma </a:t>
            </a:r>
            <a:r>
              <a:rPr lang="tr-TR" dirty="0" smtClean="0"/>
              <a:t>birimi </a:t>
            </a:r>
            <a:r>
              <a:rPr lang="tr-TR" dirty="0" smtClean="0"/>
              <a:t>tarafından mı yoksa sistemin ekleme biriminin tekrar tekrar kullanılmasını sağlayan bir mekanizma tarafından gerçekleştirilip gerçekleştirilmeyeceği </a:t>
            </a:r>
            <a:r>
              <a:rPr lang="tr-TR" dirty="0" err="1" smtClean="0"/>
              <a:t>organizasyonel</a:t>
            </a:r>
            <a:r>
              <a:rPr lang="tr-TR" dirty="0" smtClean="0"/>
              <a:t> bir sorundur. </a:t>
            </a:r>
            <a:r>
              <a:rPr lang="tr-TR" dirty="0" err="1" smtClean="0"/>
              <a:t>Organizasyonel</a:t>
            </a:r>
            <a:r>
              <a:rPr lang="tr-TR" dirty="0" smtClean="0"/>
              <a:t> kararı, çarpma talimatının beklenen kullanım sıklığına, iki yaklaşımın göreceli hızına ve özel bir çarpma biriminin maliyet ve fiziksel boyutuna dayanabilir. Tarihsel olarak ve hala bugün, mimarlık ve organizasyon arasındaki ayrım önemlidir. Çoğu bilgisayar üreticisi, aynı mimaride, ancak organizasyonda farklılık gösteren bir bilgisayar ailesi sunmaktadır. Sonuç olarak, ailedeki farklı modellerin fiyat ve performans özellikleri farklıdır. Ayrıca, belirli bir mimari yıllarca sürebilir ve değişen teknolojiyle değişen organizasyonuyla bir dizi farklı bilgisayar modelleri kapsamaktadır</a:t>
            </a:r>
            <a:r>
              <a:rPr lang="tr-TR" dirty="0"/>
              <a:t>.</a:t>
            </a:r>
          </a:p>
          <a:p>
            <a:endParaRPr lang="tr-TR" dirty="0"/>
          </a:p>
        </p:txBody>
      </p:sp>
    </p:spTree>
    <p:extLst>
      <p:ext uri="{BB962C8B-B14F-4D97-AF65-F5344CB8AC3E}">
        <p14:creationId xmlns:p14="http://schemas.microsoft.com/office/powerpoint/2010/main" val="39221036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Performans için Tasarım</a:t>
            </a:r>
          </a:p>
        </p:txBody>
      </p:sp>
      <p:sp>
        <p:nvSpPr>
          <p:cNvPr id="3" name="İçerik Yer Tutucusu 2"/>
          <p:cNvSpPr>
            <a:spLocks noGrp="1"/>
          </p:cNvSpPr>
          <p:nvPr>
            <p:ph idx="1"/>
          </p:nvPr>
        </p:nvSpPr>
        <p:spPr/>
        <p:txBody>
          <a:bodyPr>
            <a:normAutofit fontScale="77500" lnSpcReduction="20000"/>
          </a:bodyPr>
          <a:lstStyle/>
          <a:p>
            <a:r>
              <a:rPr lang="tr-TR" dirty="0" smtClean="0"/>
              <a:t>Her </a:t>
            </a:r>
            <a:r>
              <a:rPr lang="tr-TR" dirty="0"/>
              <a:t>geçen yıl bilgisayarların performansı ve </a:t>
            </a:r>
            <a:r>
              <a:rPr lang="tr-TR" dirty="0" smtClean="0"/>
              <a:t>kapasitesi artarken </a:t>
            </a:r>
            <a:r>
              <a:rPr lang="tr-TR" dirty="0"/>
              <a:t>fiyatları önemli oranda düşmüştür</a:t>
            </a:r>
            <a:r>
              <a:rPr lang="tr-TR" dirty="0" smtClean="0"/>
              <a:t>.</a:t>
            </a:r>
          </a:p>
          <a:p>
            <a:r>
              <a:rPr lang="tr-TR" dirty="0" smtClean="0"/>
              <a:t> </a:t>
            </a:r>
            <a:r>
              <a:rPr lang="tr-TR" dirty="0"/>
              <a:t>Resim işleme, konuşma algılama, video konferans</a:t>
            </a:r>
            <a:r>
              <a:rPr lang="tr-TR" dirty="0" smtClean="0"/>
              <a:t>, multimedya </a:t>
            </a:r>
            <a:r>
              <a:rPr lang="tr-TR" dirty="0"/>
              <a:t>ve simülasyon uygulamaları yüksek </a:t>
            </a:r>
            <a:r>
              <a:rPr lang="tr-TR" dirty="0" smtClean="0"/>
              <a:t>performans gerektirir.</a:t>
            </a:r>
            <a:endParaRPr lang="tr-TR" dirty="0"/>
          </a:p>
          <a:p>
            <a:r>
              <a:rPr lang="tr-TR" dirty="0" smtClean="0"/>
              <a:t>Yaklaşık </a:t>
            </a:r>
            <a:r>
              <a:rPr lang="tr-TR" dirty="0"/>
              <a:t>her üç yılda bir çip içerisindeki </a:t>
            </a:r>
            <a:r>
              <a:rPr lang="tr-TR" dirty="0" err="1"/>
              <a:t>transistör</a:t>
            </a:r>
            <a:r>
              <a:rPr lang="tr-TR" dirty="0"/>
              <a:t> </a:t>
            </a:r>
            <a:r>
              <a:rPr lang="tr-TR" dirty="0" smtClean="0"/>
              <a:t>sayısı dört </a:t>
            </a:r>
            <a:r>
              <a:rPr lang="tr-TR" dirty="0"/>
              <a:t>katına </a:t>
            </a:r>
            <a:r>
              <a:rPr lang="tr-TR" dirty="0" smtClean="0"/>
              <a:t>çıkmıştır.</a:t>
            </a:r>
            <a:endParaRPr lang="tr-TR" dirty="0"/>
          </a:p>
          <a:p>
            <a:r>
              <a:rPr lang="tr-TR" dirty="0" smtClean="0"/>
              <a:t>Bilgisayar </a:t>
            </a:r>
            <a:r>
              <a:rPr lang="tr-TR" dirty="0"/>
              <a:t>teknolojisindeki gelişmeler tek </a:t>
            </a:r>
            <a:r>
              <a:rPr lang="tr-TR" dirty="0" smtClean="0"/>
              <a:t>başına performansı </a:t>
            </a:r>
            <a:r>
              <a:rPr lang="tr-TR" dirty="0"/>
              <a:t>istenen seviyede artırmaya </a:t>
            </a:r>
            <a:r>
              <a:rPr lang="tr-TR" dirty="0" smtClean="0"/>
              <a:t>yeterli olmamaktadır.</a:t>
            </a:r>
            <a:endParaRPr lang="tr-TR" dirty="0"/>
          </a:p>
          <a:p>
            <a:r>
              <a:rPr lang="tr-TR" dirty="0" smtClean="0"/>
              <a:t>Teknolojideki </a:t>
            </a:r>
            <a:r>
              <a:rPr lang="tr-TR" dirty="0"/>
              <a:t>hız artışına paralel bir </a:t>
            </a:r>
            <a:r>
              <a:rPr lang="tr-TR" dirty="0" smtClean="0"/>
              <a:t>şekilde mikroişlemci </a:t>
            </a:r>
            <a:r>
              <a:rPr lang="tr-TR" dirty="0"/>
              <a:t>performansını artırmak için yeni </a:t>
            </a:r>
            <a:r>
              <a:rPr lang="tr-TR" dirty="0" smtClean="0"/>
              <a:t>teknikler geliştirilmiştir. </a:t>
            </a:r>
            <a:endParaRPr lang="tr-TR" dirty="0"/>
          </a:p>
        </p:txBody>
      </p:sp>
    </p:spTree>
    <p:extLst>
      <p:ext uri="{BB962C8B-B14F-4D97-AF65-F5344CB8AC3E}">
        <p14:creationId xmlns:p14="http://schemas.microsoft.com/office/powerpoint/2010/main" val="6756346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Performans için Tasarım</a:t>
            </a:r>
          </a:p>
        </p:txBody>
      </p:sp>
      <p:sp>
        <p:nvSpPr>
          <p:cNvPr id="3" name="İçerik Yer Tutucusu 2"/>
          <p:cNvSpPr>
            <a:spLocks noGrp="1"/>
          </p:cNvSpPr>
          <p:nvPr>
            <p:ph idx="1"/>
          </p:nvPr>
        </p:nvSpPr>
        <p:spPr/>
        <p:txBody>
          <a:bodyPr>
            <a:normAutofit fontScale="85000" lnSpcReduction="10000"/>
          </a:bodyPr>
          <a:lstStyle/>
          <a:p>
            <a:r>
              <a:rPr lang="tr-TR" dirty="0"/>
              <a:t> </a:t>
            </a:r>
            <a:r>
              <a:rPr lang="tr-TR" dirty="0" err="1"/>
              <a:t>Branch</a:t>
            </a:r>
            <a:r>
              <a:rPr lang="tr-TR" dirty="0"/>
              <a:t> </a:t>
            </a:r>
            <a:r>
              <a:rPr lang="tr-TR" dirty="0" err="1"/>
              <a:t>prediction</a:t>
            </a:r>
            <a:r>
              <a:rPr lang="tr-TR" dirty="0"/>
              <a:t> (Atlama tahmini) – İşlemci </a:t>
            </a:r>
            <a:r>
              <a:rPr lang="tr-TR" dirty="0" smtClean="0"/>
              <a:t>hafızadan aldığı </a:t>
            </a:r>
            <a:r>
              <a:rPr lang="tr-TR" dirty="0"/>
              <a:t>atlama komutlarını çalıştırmadan önce </a:t>
            </a:r>
            <a:r>
              <a:rPr lang="tr-TR" dirty="0" smtClean="0"/>
              <a:t>sonraki komutun </a:t>
            </a:r>
            <a:r>
              <a:rPr lang="tr-TR" dirty="0"/>
              <a:t>hangisi olacağını tahmin etmeye çalışır</a:t>
            </a:r>
            <a:r>
              <a:rPr lang="tr-TR" dirty="0" smtClean="0"/>
              <a:t>.</a:t>
            </a:r>
          </a:p>
          <a:p>
            <a:r>
              <a:rPr lang="tr-TR" dirty="0" smtClean="0"/>
              <a:t> </a:t>
            </a:r>
            <a:r>
              <a:rPr lang="tr-TR" dirty="0"/>
              <a:t>Data </a:t>
            </a:r>
            <a:r>
              <a:rPr lang="tr-TR" dirty="0" err="1"/>
              <a:t>flow</a:t>
            </a:r>
            <a:r>
              <a:rPr lang="tr-TR" dirty="0"/>
              <a:t> </a:t>
            </a:r>
            <a:r>
              <a:rPr lang="tr-TR" dirty="0" err="1"/>
              <a:t>analysis</a:t>
            </a:r>
            <a:r>
              <a:rPr lang="tr-TR" dirty="0"/>
              <a:t> (Veri akış analizi) – İşlemci </a:t>
            </a:r>
            <a:r>
              <a:rPr lang="tr-TR" dirty="0" smtClean="0"/>
              <a:t>komutları çalıştırırken </a:t>
            </a:r>
            <a:r>
              <a:rPr lang="tr-TR" dirty="0"/>
              <a:t>birbirinin sonucuna bağlı olanları belirler </a:t>
            </a:r>
            <a:r>
              <a:rPr lang="tr-TR" dirty="0" smtClean="0"/>
              <a:t>ve çalıştırma </a:t>
            </a:r>
            <a:r>
              <a:rPr lang="tr-TR" dirty="0"/>
              <a:t>sırasını bekleme olmayacak şekilde düzenler</a:t>
            </a:r>
            <a:r>
              <a:rPr lang="tr-TR" dirty="0" smtClean="0"/>
              <a:t>.</a:t>
            </a:r>
          </a:p>
          <a:p>
            <a:r>
              <a:rPr lang="tr-TR" dirty="0" smtClean="0"/>
              <a:t> </a:t>
            </a:r>
            <a:r>
              <a:rPr lang="tr-TR" dirty="0" err="1"/>
              <a:t>Speculative</a:t>
            </a:r>
            <a:r>
              <a:rPr lang="tr-TR" dirty="0"/>
              <a:t> </a:t>
            </a:r>
            <a:r>
              <a:rPr lang="tr-TR" dirty="0" err="1"/>
              <a:t>execution</a:t>
            </a:r>
            <a:r>
              <a:rPr lang="tr-TR" dirty="0"/>
              <a:t> (Önceden çalıştırma) </a:t>
            </a:r>
            <a:r>
              <a:rPr lang="tr-TR" dirty="0" smtClean="0"/>
              <a:t>– İşlemci bir </a:t>
            </a:r>
            <a:r>
              <a:rPr lang="tr-TR" dirty="0"/>
              <a:t>komutu gerekmeden önce çalıştırıp sonucunu </a:t>
            </a:r>
            <a:r>
              <a:rPr lang="tr-TR" dirty="0" smtClean="0"/>
              <a:t>geçici olarak </a:t>
            </a:r>
            <a:r>
              <a:rPr lang="tr-TR" dirty="0"/>
              <a:t>kaydeder ve gerektiğinde kullanır.. </a:t>
            </a:r>
          </a:p>
        </p:txBody>
      </p:sp>
    </p:spTree>
    <p:extLst>
      <p:ext uri="{BB962C8B-B14F-4D97-AF65-F5344CB8AC3E}">
        <p14:creationId xmlns:p14="http://schemas.microsoft.com/office/powerpoint/2010/main" val="29024521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Performans için Tasarım</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3816" y="1412776"/>
            <a:ext cx="7477125" cy="512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7667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Performans için Tasarım</a:t>
            </a:r>
          </a:p>
        </p:txBody>
      </p:sp>
      <p:sp>
        <p:nvSpPr>
          <p:cNvPr id="3" name="İçerik Yer Tutucusu 2"/>
          <p:cNvSpPr>
            <a:spLocks noGrp="1"/>
          </p:cNvSpPr>
          <p:nvPr>
            <p:ph idx="1"/>
          </p:nvPr>
        </p:nvSpPr>
        <p:spPr/>
        <p:txBody>
          <a:bodyPr>
            <a:normAutofit fontScale="55000" lnSpcReduction="20000"/>
          </a:bodyPr>
          <a:lstStyle/>
          <a:p>
            <a:r>
              <a:rPr lang="tr-TR" dirty="0"/>
              <a:t>Program komutları ve verilerini daha yavaş </a:t>
            </a:r>
            <a:r>
              <a:rPr lang="tr-TR" dirty="0" smtClean="0"/>
              <a:t>olan hafızadan </a:t>
            </a:r>
            <a:r>
              <a:rPr lang="tr-TR" dirty="0"/>
              <a:t>olabildiğince hızlı alabilmek için bazı </a:t>
            </a:r>
            <a:r>
              <a:rPr lang="tr-TR" dirty="0" smtClean="0"/>
              <a:t>teknikler kullanılır</a:t>
            </a:r>
            <a:r>
              <a:rPr lang="tr-TR" dirty="0" smtClean="0"/>
              <a:t>.</a:t>
            </a:r>
          </a:p>
          <a:p>
            <a:r>
              <a:rPr lang="tr-TR" dirty="0" smtClean="0"/>
              <a:t> </a:t>
            </a:r>
            <a:r>
              <a:rPr lang="tr-TR" dirty="0"/>
              <a:t>Bir erişimde </a:t>
            </a:r>
            <a:r>
              <a:rPr lang="tr-TR" dirty="0" err="1"/>
              <a:t>DRAM’den</a:t>
            </a:r>
            <a:r>
              <a:rPr lang="tr-TR" dirty="0"/>
              <a:t> (Main Memory) alınan veri </a:t>
            </a:r>
            <a:r>
              <a:rPr lang="tr-TR" dirty="0" smtClean="0"/>
              <a:t>miktarı artırılır</a:t>
            </a:r>
            <a:r>
              <a:rPr lang="tr-TR" dirty="0"/>
              <a:t>. Bunun için daha geniş data </a:t>
            </a:r>
            <a:r>
              <a:rPr lang="tr-TR" dirty="0" err="1"/>
              <a:t>bus</a:t>
            </a:r>
            <a:r>
              <a:rPr lang="tr-TR" dirty="0"/>
              <a:t> </a:t>
            </a:r>
            <a:r>
              <a:rPr lang="tr-TR" dirty="0" smtClean="0"/>
              <a:t>kullanılır.</a:t>
            </a:r>
            <a:endParaRPr lang="tr-TR" dirty="0"/>
          </a:p>
          <a:p>
            <a:r>
              <a:rPr lang="tr-TR" dirty="0" smtClean="0"/>
              <a:t>DRAM </a:t>
            </a:r>
            <a:r>
              <a:rPr lang="tr-TR" dirty="0"/>
              <a:t>ile mikroişlemci arasına sık kullanılan </a:t>
            </a:r>
            <a:r>
              <a:rPr lang="tr-TR" dirty="0" smtClean="0"/>
              <a:t>verileri saklayan </a:t>
            </a:r>
            <a:r>
              <a:rPr lang="tr-TR" dirty="0"/>
              <a:t>önbellek (</a:t>
            </a:r>
            <a:r>
              <a:rPr lang="tr-TR" dirty="0" err="1"/>
              <a:t>cache</a:t>
            </a:r>
            <a:r>
              <a:rPr lang="tr-TR" dirty="0"/>
              <a:t>) yerleştirilir</a:t>
            </a:r>
            <a:r>
              <a:rPr lang="tr-TR" dirty="0" smtClean="0"/>
              <a:t>.</a:t>
            </a:r>
          </a:p>
          <a:p>
            <a:r>
              <a:rPr lang="tr-TR" dirty="0" smtClean="0"/>
              <a:t> </a:t>
            </a:r>
            <a:r>
              <a:rPr lang="tr-TR" dirty="0"/>
              <a:t>Mikroişlemcinin hafızaya erişim sıklığı </a:t>
            </a:r>
            <a:r>
              <a:rPr lang="tr-TR" dirty="0" smtClean="0"/>
              <a:t>azaltıcı algoritmalar </a:t>
            </a:r>
            <a:r>
              <a:rPr lang="tr-TR" dirty="0"/>
              <a:t>kullanılır</a:t>
            </a:r>
            <a:r>
              <a:rPr lang="tr-TR" dirty="0" smtClean="0"/>
              <a:t>.</a:t>
            </a:r>
          </a:p>
          <a:p>
            <a:r>
              <a:rPr lang="tr-TR" dirty="0" smtClean="0"/>
              <a:t> </a:t>
            </a:r>
            <a:r>
              <a:rPr lang="tr-TR" dirty="0"/>
              <a:t>Mikroişlemci ile hafıza arasındaki bağlantı yolunun </a:t>
            </a:r>
            <a:r>
              <a:rPr lang="tr-TR" dirty="0" smtClean="0"/>
              <a:t>ban </a:t>
            </a:r>
            <a:r>
              <a:rPr lang="tr-TR" dirty="0" err="1" smtClean="0"/>
              <a:t>tgenişliği</a:t>
            </a:r>
            <a:r>
              <a:rPr lang="tr-TR" dirty="0" smtClean="0"/>
              <a:t> </a:t>
            </a:r>
            <a:r>
              <a:rPr lang="tr-TR" dirty="0"/>
              <a:t>(hızı) </a:t>
            </a:r>
            <a:r>
              <a:rPr lang="tr-TR" dirty="0" smtClean="0"/>
              <a:t>artırılır.</a:t>
            </a:r>
          </a:p>
          <a:p>
            <a:r>
              <a:rPr lang="tr-TR" dirty="0" smtClean="0"/>
              <a:t>Mikroişlemci </a:t>
            </a:r>
            <a:r>
              <a:rPr lang="tr-TR" dirty="0"/>
              <a:t>içindeki elemanlar boyutları </a:t>
            </a:r>
            <a:r>
              <a:rPr lang="tr-TR" dirty="0" smtClean="0"/>
              <a:t>küçülürken birbirine </a:t>
            </a:r>
            <a:r>
              <a:rPr lang="tr-TR" dirty="0"/>
              <a:t>daha yakın hale gelmiştir. Böylece yollar </a:t>
            </a:r>
            <a:r>
              <a:rPr lang="tr-TR" dirty="0" smtClean="0"/>
              <a:t>kısalmış ve </a:t>
            </a:r>
            <a:r>
              <a:rPr lang="tr-TR" dirty="0"/>
              <a:t>sinyallerin erişim süreleri artmıştır</a:t>
            </a:r>
            <a:r>
              <a:rPr lang="tr-TR" dirty="0" smtClean="0"/>
              <a:t>.</a:t>
            </a:r>
          </a:p>
          <a:p>
            <a:r>
              <a:rPr lang="tr-TR" dirty="0" smtClean="0"/>
              <a:t> </a:t>
            </a:r>
            <a:r>
              <a:rPr lang="tr-TR" dirty="0"/>
              <a:t>Önbellekler mikroişlemci içerisine yerleştirilmiş ve </a:t>
            </a:r>
            <a:r>
              <a:rPr lang="tr-TR" dirty="0" err="1"/>
              <a:t>erişimhızları</a:t>
            </a:r>
            <a:r>
              <a:rPr lang="tr-TR" dirty="0"/>
              <a:t> artırılmıştır</a:t>
            </a:r>
            <a:r>
              <a:rPr lang="tr-TR" dirty="0" smtClean="0"/>
              <a:t>.</a:t>
            </a:r>
          </a:p>
          <a:p>
            <a:r>
              <a:rPr lang="tr-TR" dirty="0" smtClean="0"/>
              <a:t>Mikroişlemcilerde </a:t>
            </a:r>
            <a:r>
              <a:rPr lang="tr-TR" dirty="0"/>
              <a:t>paralel çalışma </a:t>
            </a:r>
            <a:r>
              <a:rPr lang="tr-TR" dirty="0" smtClean="0"/>
              <a:t>yöntemleri geliştirilerek </a:t>
            </a:r>
            <a:r>
              <a:rPr lang="tr-TR" dirty="0"/>
              <a:t>işlemci hızları artırılmıştır</a:t>
            </a:r>
            <a:r>
              <a:rPr lang="tr-TR" dirty="0" smtClean="0"/>
              <a:t>.</a:t>
            </a:r>
          </a:p>
          <a:p>
            <a:r>
              <a:rPr lang="tr-TR" dirty="0" smtClean="0"/>
              <a:t> </a:t>
            </a:r>
            <a:r>
              <a:rPr lang="tr-TR" dirty="0"/>
              <a:t>Bütün bu gelişmeler yaşanırken kapı </a:t>
            </a:r>
            <a:r>
              <a:rPr lang="tr-TR" dirty="0" smtClean="0"/>
              <a:t>devrelerinin boyutları </a:t>
            </a:r>
            <a:r>
              <a:rPr lang="tr-TR" dirty="0"/>
              <a:t>çok küçülmüş ve saat hızı (</a:t>
            </a:r>
            <a:r>
              <a:rPr lang="tr-TR" dirty="0" err="1"/>
              <a:t>clock</a:t>
            </a:r>
            <a:r>
              <a:rPr lang="tr-TR" dirty="0"/>
              <a:t> </a:t>
            </a:r>
            <a:r>
              <a:rPr lang="tr-TR" dirty="0" err="1"/>
              <a:t>speed</a:t>
            </a:r>
            <a:r>
              <a:rPr lang="tr-TR" dirty="0"/>
              <a:t>)artırılmıştır.</a:t>
            </a:r>
          </a:p>
        </p:txBody>
      </p:sp>
    </p:spTree>
    <p:extLst>
      <p:ext uri="{BB962C8B-B14F-4D97-AF65-F5344CB8AC3E}">
        <p14:creationId xmlns:p14="http://schemas.microsoft.com/office/powerpoint/2010/main" val="29770689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Performans için Tasarım</a:t>
            </a:r>
          </a:p>
        </p:txBody>
      </p:sp>
      <p:sp>
        <p:nvSpPr>
          <p:cNvPr id="3" name="İçerik Yer Tutucusu 2"/>
          <p:cNvSpPr>
            <a:spLocks noGrp="1"/>
          </p:cNvSpPr>
          <p:nvPr>
            <p:ph idx="1"/>
          </p:nvPr>
        </p:nvSpPr>
        <p:spPr/>
        <p:txBody>
          <a:bodyPr>
            <a:normAutofit fontScale="55000" lnSpcReduction="20000"/>
          </a:bodyPr>
          <a:lstStyle/>
          <a:p>
            <a:r>
              <a:rPr lang="tr-TR" dirty="0"/>
              <a:t>Program komutları ve verilerini daha </a:t>
            </a:r>
            <a:r>
              <a:rPr lang="tr-TR"/>
              <a:t>yavaş </a:t>
            </a:r>
            <a:r>
              <a:rPr lang="tr-TR" smtClean="0"/>
              <a:t>olan hafızadan </a:t>
            </a:r>
            <a:r>
              <a:rPr lang="tr-TR" dirty="0"/>
              <a:t>olabildiğince hızlı alabilmek için </a:t>
            </a:r>
            <a:r>
              <a:rPr lang="tr-TR"/>
              <a:t>bazı </a:t>
            </a:r>
            <a:r>
              <a:rPr lang="tr-TR" smtClean="0"/>
              <a:t>teknikler kullanılır</a:t>
            </a:r>
            <a:r>
              <a:rPr lang="tr-TR" dirty="0" smtClean="0"/>
              <a:t>.</a:t>
            </a:r>
          </a:p>
          <a:p>
            <a:r>
              <a:rPr lang="tr-TR" dirty="0" smtClean="0"/>
              <a:t> </a:t>
            </a:r>
            <a:r>
              <a:rPr lang="tr-TR" dirty="0"/>
              <a:t>Bir erişimde </a:t>
            </a:r>
            <a:r>
              <a:rPr lang="tr-TR" dirty="0" err="1"/>
              <a:t>DRAM’den</a:t>
            </a:r>
            <a:r>
              <a:rPr lang="tr-TR" dirty="0"/>
              <a:t> (Main Memory) alınan veri </a:t>
            </a:r>
            <a:r>
              <a:rPr lang="tr-TR" dirty="0" smtClean="0"/>
              <a:t>miktarı artırılır</a:t>
            </a:r>
            <a:r>
              <a:rPr lang="tr-TR" dirty="0"/>
              <a:t>. Bunun için daha geniş data </a:t>
            </a:r>
            <a:r>
              <a:rPr lang="tr-TR" dirty="0" err="1"/>
              <a:t>bus</a:t>
            </a:r>
            <a:r>
              <a:rPr lang="tr-TR" dirty="0"/>
              <a:t> </a:t>
            </a:r>
            <a:r>
              <a:rPr lang="tr-TR" dirty="0" smtClean="0"/>
              <a:t>kullanılır.</a:t>
            </a:r>
            <a:endParaRPr lang="tr-TR" dirty="0"/>
          </a:p>
          <a:p>
            <a:r>
              <a:rPr lang="tr-TR" dirty="0" smtClean="0"/>
              <a:t>DRAM </a:t>
            </a:r>
            <a:r>
              <a:rPr lang="tr-TR" dirty="0"/>
              <a:t>ile mikroişlemci arasına sık kullanılan </a:t>
            </a:r>
            <a:r>
              <a:rPr lang="tr-TR" dirty="0" smtClean="0"/>
              <a:t>verileri saklayan </a:t>
            </a:r>
            <a:r>
              <a:rPr lang="tr-TR" dirty="0"/>
              <a:t>önbellek (</a:t>
            </a:r>
            <a:r>
              <a:rPr lang="tr-TR" dirty="0" err="1"/>
              <a:t>cache</a:t>
            </a:r>
            <a:r>
              <a:rPr lang="tr-TR" dirty="0"/>
              <a:t>) yerleştirilir</a:t>
            </a:r>
            <a:r>
              <a:rPr lang="tr-TR" dirty="0" smtClean="0"/>
              <a:t>.</a:t>
            </a:r>
          </a:p>
          <a:p>
            <a:r>
              <a:rPr lang="tr-TR" dirty="0" smtClean="0"/>
              <a:t> </a:t>
            </a:r>
            <a:r>
              <a:rPr lang="tr-TR" dirty="0"/>
              <a:t>Mikroişlemcinin hafızaya erişim sıklığı </a:t>
            </a:r>
            <a:r>
              <a:rPr lang="tr-TR" dirty="0" smtClean="0"/>
              <a:t>azaltıcı algoritmalar </a:t>
            </a:r>
            <a:r>
              <a:rPr lang="tr-TR" dirty="0"/>
              <a:t>kullanılır</a:t>
            </a:r>
            <a:r>
              <a:rPr lang="tr-TR" dirty="0" smtClean="0"/>
              <a:t>.</a:t>
            </a:r>
          </a:p>
          <a:p>
            <a:r>
              <a:rPr lang="tr-TR" dirty="0" smtClean="0"/>
              <a:t> </a:t>
            </a:r>
            <a:r>
              <a:rPr lang="tr-TR" dirty="0"/>
              <a:t>Mikroişlemci ile hafıza arasındaki bağlantı yolunun </a:t>
            </a:r>
            <a:r>
              <a:rPr lang="tr-TR" dirty="0" smtClean="0"/>
              <a:t>bant genişliği </a:t>
            </a:r>
            <a:r>
              <a:rPr lang="tr-TR" dirty="0"/>
              <a:t>(hızı) </a:t>
            </a:r>
            <a:r>
              <a:rPr lang="tr-TR" dirty="0" smtClean="0"/>
              <a:t>artırılır.</a:t>
            </a:r>
          </a:p>
          <a:p>
            <a:r>
              <a:rPr lang="tr-TR" dirty="0" smtClean="0"/>
              <a:t>Mikroişlemci </a:t>
            </a:r>
            <a:r>
              <a:rPr lang="tr-TR" dirty="0"/>
              <a:t>içindeki elemanlar boyutları </a:t>
            </a:r>
            <a:r>
              <a:rPr lang="tr-TR" dirty="0" smtClean="0"/>
              <a:t>küçülürken birbirine </a:t>
            </a:r>
            <a:r>
              <a:rPr lang="tr-TR" dirty="0"/>
              <a:t>daha yakın hale gelmiştir. Böylece yollar </a:t>
            </a:r>
            <a:r>
              <a:rPr lang="tr-TR" dirty="0" smtClean="0"/>
              <a:t>kısalmış ve </a:t>
            </a:r>
            <a:r>
              <a:rPr lang="tr-TR" dirty="0"/>
              <a:t>sinyallerin erişim süreleri artmıştır</a:t>
            </a:r>
            <a:r>
              <a:rPr lang="tr-TR" dirty="0" smtClean="0"/>
              <a:t>.</a:t>
            </a:r>
          </a:p>
          <a:p>
            <a:r>
              <a:rPr lang="tr-TR" dirty="0" smtClean="0"/>
              <a:t> </a:t>
            </a:r>
            <a:r>
              <a:rPr lang="tr-TR" dirty="0"/>
              <a:t>Önbellekler mikroişlemci içerisine yerleştirilmiş ve </a:t>
            </a:r>
            <a:r>
              <a:rPr lang="tr-TR" dirty="0" smtClean="0"/>
              <a:t>erişim hızları </a:t>
            </a:r>
            <a:r>
              <a:rPr lang="tr-TR" dirty="0"/>
              <a:t>artırılmıştır</a:t>
            </a:r>
            <a:r>
              <a:rPr lang="tr-TR" dirty="0" smtClean="0"/>
              <a:t>.</a:t>
            </a:r>
          </a:p>
          <a:p>
            <a:r>
              <a:rPr lang="tr-TR" dirty="0" smtClean="0"/>
              <a:t>Mikroişlemcilerde </a:t>
            </a:r>
            <a:r>
              <a:rPr lang="tr-TR" dirty="0"/>
              <a:t>paralel çalışma </a:t>
            </a:r>
            <a:r>
              <a:rPr lang="tr-TR" dirty="0" smtClean="0"/>
              <a:t>yöntemleri geliştirilerek </a:t>
            </a:r>
            <a:r>
              <a:rPr lang="tr-TR" dirty="0"/>
              <a:t>işlemci hızları artırılmıştır</a:t>
            </a:r>
            <a:r>
              <a:rPr lang="tr-TR" dirty="0" smtClean="0"/>
              <a:t>.</a:t>
            </a:r>
          </a:p>
          <a:p>
            <a:r>
              <a:rPr lang="tr-TR" dirty="0" smtClean="0"/>
              <a:t> </a:t>
            </a:r>
            <a:r>
              <a:rPr lang="tr-TR" dirty="0"/>
              <a:t>Bütün bu gelişmeler yaşanırken kapı </a:t>
            </a:r>
            <a:r>
              <a:rPr lang="tr-TR" dirty="0" smtClean="0"/>
              <a:t>devrelerinin boyutları </a:t>
            </a:r>
            <a:r>
              <a:rPr lang="tr-TR" dirty="0"/>
              <a:t>çok küçülmüş ve saat hızı (</a:t>
            </a:r>
            <a:r>
              <a:rPr lang="tr-TR" dirty="0" err="1"/>
              <a:t>clock</a:t>
            </a:r>
            <a:r>
              <a:rPr lang="tr-TR" dirty="0"/>
              <a:t> </a:t>
            </a:r>
            <a:r>
              <a:rPr lang="tr-TR" dirty="0" err="1"/>
              <a:t>speed</a:t>
            </a:r>
            <a:r>
              <a:rPr lang="tr-TR" dirty="0"/>
              <a:t>)artırılmıştır.</a:t>
            </a:r>
          </a:p>
        </p:txBody>
      </p:sp>
    </p:spTree>
    <p:extLst>
      <p:ext uri="{BB962C8B-B14F-4D97-AF65-F5344CB8AC3E}">
        <p14:creationId xmlns:p14="http://schemas.microsoft.com/office/powerpoint/2010/main" val="2811606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Organization</a:t>
            </a:r>
            <a:r>
              <a:rPr lang="tr-TR" dirty="0" smtClean="0"/>
              <a:t> </a:t>
            </a:r>
            <a:r>
              <a:rPr lang="tr-TR" dirty="0" err="1"/>
              <a:t>a</a:t>
            </a:r>
            <a:r>
              <a:rPr lang="tr-TR" dirty="0" err="1" smtClean="0"/>
              <a:t>nd</a:t>
            </a:r>
            <a:r>
              <a:rPr lang="tr-TR" dirty="0" smtClean="0"/>
              <a:t> Architecture</a:t>
            </a:r>
            <a:endParaRPr lang="tr-TR" dirty="0"/>
          </a:p>
        </p:txBody>
      </p:sp>
      <p:sp>
        <p:nvSpPr>
          <p:cNvPr id="3" name="İçerik Yer Tutucusu 2"/>
          <p:cNvSpPr>
            <a:spLocks noGrp="1"/>
          </p:cNvSpPr>
          <p:nvPr>
            <p:ph idx="1"/>
          </p:nvPr>
        </p:nvSpPr>
        <p:spPr/>
        <p:txBody>
          <a:bodyPr>
            <a:normAutofit/>
          </a:bodyPr>
          <a:lstStyle/>
          <a:p>
            <a:r>
              <a:rPr lang="tr-TR" sz="2400" dirty="0" smtClean="0"/>
              <a:t>Bilgisayar mimarisi ;bilgisayarı oluşturan işlemci, bellek, G/Ç birimleri gibi bileşenlerin optimum performans sağlayacak biçimde çalışmasını sağlayan organizasyon ilgilenir. Bilgisayar mimarisinde önemli olan aynı sistemin farklı parçalarının verimli bir şekilde karşılıklı çalışmasını sağlamaktır</a:t>
            </a:r>
            <a:r>
              <a:rPr lang="tr-TR" sz="2400" dirty="0"/>
              <a:t>.</a:t>
            </a:r>
          </a:p>
          <a:p>
            <a:endParaRPr lang="tr-TR" dirty="0"/>
          </a:p>
        </p:txBody>
      </p:sp>
    </p:spTree>
    <p:extLst>
      <p:ext uri="{BB962C8B-B14F-4D97-AF65-F5344CB8AC3E}">
        <p14:creationId xmlns:p14="http://schemas.microsoft.com/office/powerpoint/2010/main" val="1935739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Organization</a:t>
            </a:r>
            <a:r>
              <a:rPr lang="tr-TR" dirty="0" smtClean="0"/>
              <a:t> </a:t>
            </a:r>
            <a:r>
              <a:rPr lang="tr-TR" dirty="0" err="1"/>
              <a:t>a</a:t>
            </a:r>
            <a:r>
              <a:rPr lang="tr-TR" dirty="0" err="1" smtClean="0"/>
              <a:t>nd</a:t>
            </a:r>
            <a:r>
              <a:rPr lang="tr-TR" dirty="0" smtClean="0"/>
              <a:t> Architecture</a:t>
            </a:r>
            <a:endParaRPr lang="tr-TR" dirty="0"/>
          </a:p>
        </p:txBody>
      </p:sp>
      <p:sp>
        <p:nvSpPr>
          <p:cNvPr id="3" name="İçerik Yer Tutucusu 2"/>
          <p:cNvSpPr>
            <a:spLocks noGrp="1"/>
          </p:cNvSpPr>
          <p:nvPr>
            <p:ph idx="1"/>
          </p:nvPr>
        </p:nvSpPr>
        <p:spPr/>
        <p:txBody>
          <a:bodyPr>
            <a:normAutofit/>
          </a:bodyPr>
          <a:lstStyle/>
          <a:p>
            <a:r>
              <a:rPr lang="tr-TR" sz="2400" dirty="0" smtClean="0"/>
              <a:t>Örneğin sunucu sistemlerde proses gücü ve aynı anda birden çok isteğe cevap vermesi temel olarak beklenir. Ekran özellikleri ve ekran kartlarının nitelikli olması beklenmez. Kişisel bilgisayarlarda ise hafif ve ekran özelliklerinin iyi olması istenmektedir</a:t>
            </a:r>
            <a:r>
              <a:rPr lang="tr-TR" sz="2400" dirty="0"/>
              <a:t>.</a:t>
            </a:r>
          </a:p>
          <a:p>
            <a:endParaRPr lang="tr-TR" dirty="0"/>
          </a:p>
        </p:txBody>
      </p:sp>
    </p:spTree>
    <p:extLst>
      <p:ext uri="{BB962C8B-B14F-4D97-AF65-F5344CB8AC3E}">
        <p14:creationId xmlns:p14="http://schemas.microsoft.com/office/powerpoint/2010/main" val="2701657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Organization</a:t>
            </a:r>
            <a:r>
              <a:rPr lang="tr-TR" dirty="0" smtClean="0"/>
              <a:t> </a:t>
            </a:r>
            <a:r>
              <a:rPr lang="tr-TR" dirty="0" err="1"/>
              <a:t>a</a:t>
            </a:r>
            <a:r>
              <a:rPr lang="tr-TR" dirty="0" err="1" smtClean="0"/>
              <a:t>nd</a:t>
            </a:r>
            <a:r>
              <a:rPr lang="tr-TR" dirty="0" smtClean="0"/>
              <a:t> Architecture</a:t>
            </a:r>
            <a:endParaRPr lang="tr-TR" dirty="0"/>
          </a:p>
        </p:txBody>
      </p:sp>
      <p:sp>
        <p:nvSpPr>
          <p:cNvPr id="3" name="İçerik Yer Tutucusu 2"/>
          <p:cNvSpPr>
            <a:spLocks noGrp="1"/>
          </p:cNvSpPr>
          <p:nvPr>
            <p:ph idx="1"/>
          </p:nvPr>
        </p:nvSpPr>
        <p:spPr/>
        <p:txBody>
          <a:bodyPr>
            <a:normAutofit/>
          </a:bodyPr>
          <a:lstStyle/>
          <a:p>
            <a:r>
              <a:rPr lang="tr-TR" sz="2400" dirty="0" smtClean="0"/>
              <a:t>Donanım mühendisliği bilgisayar gibi tüm sayısal sistemlerin içyapısının tasarlanması, üretilmesi ve test edilmesiyle ilgilenir. Donanım Mühendisliği’nde basit devrelerden ziyade birçok bloktan oluşan karmaşık devrelerin tasarımı söz konusudur</a:t>
            </a:r>
            <a:r>
              <a:rPr lang="tr-TR" sz="2400" dirty="0"/>
              <a:t>.</a:t>
            </a:r>
          </a:p>
          <a:p>
            <a:endParaRPr lang="tr-TR" dirty="0"/>
          </a:p>
        </p:txBody>
      </p:sp>
    </p:spTree>
    <p:extLst>
      <p:ext uri="{BB962C8B-B14F-4D97-AF65-F5344CB8AC3E}">
        <p14:creationId xmlns:p14="http://schemas.microsoft.com/office/powerpoint/2010/main" val="2348953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Organization</a:t>
            </a:r>
            <a:r>
              <a:rPr lang="tr-TR" dirty="0" smtClean="0"/>
              <a:t> </a:t>
            </a:r>
            <a:r>
              <a:rPr lang="tr-TR" dirty="0" err="1"/>
              <a:t>a</a:t>
            </a:r>
            <a:r>
              <a:rPr lang="tr-TR" dirty="0" err="1" smtClean="0"/>
              <a:t>nd</a:t>
            </a:r>
            <a:r>
              <a:rPr lang="tr-TR" dirty="0" smtClean="0"/>
              <a:t> Architecture</a:t>
            </a:r>
            <a:endParaRPr lang="tr-TR" dirty="0"/>
          </a:p>
        </p:txBody>
      </p:sp>
      <p:sp>
        <p:nvSpPr>
          <p:cNvPr id="3" name="İçerik Yer Tutucusu 2"/>
          <p:cNvSpPr>
            <a:spLocks noGrp="1"/>
          </p:cNvSpPr>
          <p:nvPr>
            <p:ph idx="1"/>
          </p:nvPr>
        </p:nvSpPr>
        <p:spPr/>
        <p:txBody>
          <a:bodyPr>
            <a:normAutofit/>
          </a:bodyPr>
          <a:lstStyle/>
          <a:p>
            <a:r>
              <a:rPr lang="tr-TR" sz="2400" dirty="0" smtClean="0"/>
              <a:t>Bilgisayar mimarisi en uygun maliyet ile en performanslı sisteme ulaşmayı hedeflerken, aynı zamanda, elde edilebilir bir sistem olmasını göz önünde bulundurur. Bilgisayar mimarisi algoritmaların, uygulamaların mantıksal çalışmasına doğrudan etki eden bir özelliktir. </a:t>
            </a:r>
            <a:r>
              <a:rPr lang="tr-TR" sz="2400" b="1" dirty="0" smtClean="0"/>
              <a:t>İstemcideki komut kümesi, desteklenen veri türlerini temsil etmek için kullanılan bit sayısı, bellek adresleme teknikleri ve giriş-çıkış mekanizması gibi bir çok konu mimarinin alt başlıklarıdır</a:t>
            </a:r>
            <a:r>
              <a:rPr lang="tr-TR" sz="2400" b="1" dirty="0"/>
              <a:t>.</a:t>
            </a:r>
            <a:endParaRPr lang="tr-TR" sz="2400" dirty="0"/>
          </a:p>
          <a:p>
            <a:endParaRPr lang="tr-TR" dirty="0"/>
          </a:p>
        </p:txBody>
      </p:sp>
    </p:spTree>
    <p:extLst>
      <p:ext uri="{BB962C8B-B14F-4D97-AF65-F5344CB8AC3E}">
        <p14:creationId xmlns:p14="http://schemas.microsoft.com/office/powerpoint/2010/main" val="1046978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Organization</a:t>
            </a:r>
            <a:r>
              <a:rPr lang="tr-TR" dirty="0" smtClean="0"/>
              <a:t> </a:t>
            </a:r>
            <a:r>
              <a:rPr lang="tr-TR" dirty="0" err="1"/>
              <a:t>a</a:t>
            </a:r>
            <a:r>
              <a:rPr lang="tr-TR" dirty="0" err="1" smtClean="0"/>
              <a:t>nd</a:t>
            </a:r>
            <a:r>
              <a:rPr lang="tr-TR" dirty="0" smtClean="0"/>
              <a:t> Architecture</a:t>
            </a:r>
            <a:endParaRPr lang="tr-TR" dirty="0"/>
          </a:p>
        </p:txBody>
      </p:sp>
      <p:sp>
        <p:nvSpPr>
          <p:cNvPr id="3" name="İçerik Yer Tutucusu 2"/>
          <p:cNvSpPr>
            <a:spLocks noGrp="1"/>
          </p:cNvSpPr>
          <p:nvPr>
            <p:ph idx="1"/>
          </p:nvPr>
        </p:nvSpPr>
        <p:spPr/>
        <p:txBody>
          <a:bodyPr>
            <a:normAutofit/>
          </a:bodyPr>
          <a:lstStyle/>
          <a:p>
            <a:r>
              <a:rPr lang="tr-TR" sz="2800" dirty="0" smtClean="0"/>
              <a:t>Organizasyon ise daha çok yazılımla donanım arasındaki bağdaştırma ile ilgilenir. Çevre elemanları, kullanılan bellek teknolojisi doğrudan kullanıcıyı ilgilendiren konularla ilgilenmektedir</a:t>
            </a:r>
            <a:r>
              <a:rPr lang="tr-TR" sz="2800" dirty="0"/>
              <a:t>.</a:t>
            </a:r>
          </a:p>
          <a:p>
            <a:endParaRPr lang="tr-TR" dirty="0"/>
          </a:p>
        </p:txBody>
      </p:sp>
    </p:spTree>
    <p:extLst>
      <p:ext uri="{BB962C8B-B14F-4D97-AF65-F5344CB8AC3E}">
        <p14:creationId xmlns:p14="http://schemas.microsoft.com/office/powerpoint/2010/main" val="3007596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Organization</a:t>
            </a:r>
            <a:r>
              <a:rPr lang="tr-TR" dirty="0" smtClean="0"/>
              <a:t> </a:t>
            </a:r>
            <a:r>
              <a:rPr lang="tr-TR" dirty="0" err="1"/>
              <a:t>a</a:t>
            </a:r>
            <a:r>
              <a:rPr lang="tr-TR" dirty="0" err="1" smtClean="0"/>
              <a:t>nd</a:t>
            </a:r>
            <a:r>
              <a:rPr lang="tr-TR" dirty="0" smtClean="0"/>
              <a:t> Architecture</a:t>
            </a:r>
            <a:endParaRPr lang="tr-TR" dirty="0"/>
          </a:p>
        </p:txBody>
      </p:sp>
      <p:sp>
        <p:nvSpPr>
          <p:cNvPr id="3" name="İçerik Yer Tutucusu 2"/>
          <p:cNvSpPr>
            <a:spLocks noGrp="1"/>
          </p:cNvSpPr>
          <p:nvPr>
            <p:ph idx="1"/>
          </p:nvPr>
        </p:nvSpPr>
        <p:spPr/>
        <p:txBody>
          <a:bodyPr>
            <a:normAutofit/>
          </a:bodyPr>
          <a:lstStyle/>
          <a:p>
            <a:r>
              <a:rPr lang="tr-TR" sz="2400" dirty="0"/>
              <a:t>Mimari programcıya görünen kısımları ifade eder</a:t>
            </a:r>
            <a:r>
              <a:rPr lang="tr-TR" sz="2400" dirty="0" smtClean="0"/>
              <a:t>.</a:t>
            </a:r>
          </a:p>
          <a:p>
            <a:r>
              <a:rPr lang="tr-TR" sz="2400" dirty="0" smtClean="0"/>
              <a:t> </a:t>
            </a:r>
            <a:r>
              <a:rPr lang="tr-TR" sz="2400" dirty="0" err="1"/>
              <a:t>Instruction</a:t>
            </a:r>
            <a:r>
              <a:rPr lang="tr-TR" sz="2400" dirty="0"/>
              <a:t> set, veri gösterimindeki bit sayısı, </a:t>
            </a:r>
            <a:r>
              <a:rPr lang="tr-TR" sz="2400" dirty="0" smtClean="0"/>
              <a:t>I/O mekanizmaları</a:t>
            </a:r>
            <a:r>
              <a:rPr lang="tr-TR" sz="2400" dirty="0"/>
              <a:t>, adresleme teknikleri</a:t>
            </a:r>
            <a:r>
              <a:rPr lang="tr-TR" sz="2400" dirty="0" smtClean="0"/>
              <a:t>.</a:t>
            </a:r>
          </a:p>
          <a:p>
            <a:r>
              <a:rPr lang="tr-TR" sz="2400" dirty="0" smtClean="0"/>
              <a:t> </a:t>
            </a:r>
            <a:r>
              <a:rPr lang="tr-TR" sz="2400" dirty="0"/>
              <a:t>Örnek: Çarpma işlemi olup olmadığı mimariyle </a:t>
            </a:r>
            <a:r>
              <a:rPr lang="tr-TR" sz="2400" dirty="0" smtClean="0"/>
              <a:t>ilgilidir.</a:t>
            </a:r>
            <a:endParaRPr lang="tr-TR" sz="2400" dirty="0"/>
          </a:p>
          <a:p>
            <a:r>
              <a:rPr lang="tr-TR" sz="2400" dirty="0" smtClean="0"/>
              <a:t>Organizasyon </a:t>
            </a:r>
            <a:r>
              <a:rPr lang="tr-TR" sz="2400" dirty="0"/>
              <a:t>programcıya görünmeyen </a:t>
            </a:r>
            <a:r>
              <a:rPr lang="tr-TR" sz="2400" dirty="0" smtClean="0"/>
              <a:t>kısmı ifade eder.</a:t>
            </a:r>
            <a:r>
              <a:rPr lang="tr-TR" sz="2400" dirty="0"/>
              <a:t> </a:t>
            </a:r>
            <a:r>
              <a:rPr lang="tr-TR" sz="2400" dirty="0" smtClean="0"/>
              <a:t>Kontrol </a:t>
            </a:r>
            <a:r>
              <a:rPr lang="tr-TR" sz="2400" dirty="0"/>
              <a:t>sinyalleri, </a:t>
            </a:r>
            <a:r>
              <a:rPr lang="tr-TR" sz="2400" dirty="0" err="1"/>
              <a:t>arayüzler</a:t>
            </a:r>
            <a:r>
              <a:rPr lang="tr-TR" sz="2400" dirty="0"/>
              <a:t>, hafıza teknolojisi</a:t>
            </a:r>
            <a:r>
              <a:rPr lang="tr-TR" sz="2400" dirty="0" smtClean="0"/>
              <a:t>. </a:t>
            </a:r>
            <a:r>
              <a:rPr lang="tr-TR" sz="2400" dirty="0"/>
              <a:t>Örnek: Çarpmanın ne şekilde yapıldığı </a:t>
            </a:r>
            <a:r>
              <a:rPr lang="tr-TR" sz="2400" dirty="0" smtClean="0"/>
              <a:t>organizasyonla ilgilidir </a:t>
            </a:r>
            <a:r>
              <a:rPr lang="tr-TR" sz="2400" dirty="0"/>
              <a:t>(</a:t>
            </a:r>
            <a:r>
              <a:rPr lang="tr-TR" sz="2400" dirty="0" err="1" smtClean="0"/>
              <a:t>ardarda</a:t>
            </a:r>
            <a:r>
              <a:rPr lang="tr-TR" sz="2400" dirty="0" smtClean="0"/>
              <a:t> </a:t>
            </a:r>
            <a:r>
              <a:rPr lang="tr-TR" sz="2400" dirty="0"/>
              <a:t>toplama veya </a:t>
            </a:r>
            <a:r>
              <a:rPr lang="tr-TR" sz="2400" dirty="0" err="1"/>
              <a:t>Booth</a:t>
            </a:r>
            <a:r>
              <a:rPr lang="tr-TR" sz="2400" dirty="0"/>
              <a:t> algoritması)</a:t>
            </a:r>
          </a:p>
        </p:txBody>
      </p:sp>
    </p:spTree>
    <p:extLst>
      <p:ext uri="{BB962C8B-B14F-4D97-AF65-F5344CB8AC3E}">
        <p14:creationId xmlns:p14="http://schemas.microsoft.com/office/powerpoint/2010/main" val="2676563285"/>
      </p:ext>
    </p:extLst>
  </p:cSld>
  <p:clrMapOvr>
    <a:masterClrMapping/>
  </p:clrMapOvr>
</p:sld>
</file>

<file path=ppt/theme/theme1.xml><?xml version="1.0" encoding="utf-8"?>
<a:theme xmlns:a="http://schemas.openxmlformats.org/drawingml/2006/main" name="Ofis Teması">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TotalTime>
  <Words>1444</Words>
  <Application>Microsoft Office PowerPoint</Application>
  <PresentationFormat>Ekran Gösterisi (4:3)</PresentationFormat>
  <Paragraphs>127</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Ofis Teması</vt:lpstr>
      <vt:lpstr>BİL308 Bilgisayar Mimarisi ve Organizasyonu</vt:lpstr>
      <vt:lpstr>Organization and Architecture</vt:lpstr>
      <vt:lpstr>Organization and Architecture</vt:lpstr>
      <vt:lpstr>Organization and Architecture</vt:lpstr>
      <vt:lpstr>Organization and Architecture</vt:lpstr>
      <vt:lpstr>Organization and Architecture</vt:lpstr>
      <vt:lpstr>Organization and Architecture</vt:lpstr>
      <vt:lpstr>Organization and Architecture</vt:lpstr>
      <vt:lpstr>Organization and Architecture</vt:lpstr>
      <vt:lpstr>Yapı (Structure) ve Fonksiyon (Function)</vt:lpstr>
      <vt:lpstr>Yapı (Structure) ve Fonksiyon (Function)</vt:lpstr>
      <vt:lpstr>Fonksiyon (Function)</vt:lpstr>
      <vt:lpstr>Fonksiyon (Function)</vt:lpstr>
      <vt:lpstr>Fonksiyon (Function)</vt:lpstr>
      <vt:lpstr>Fonksiyon (Function)</vt:lpstr>
      <vt:lpstr>Fonksiyon (Function)</vt:lpstr>
      <vt:lpstr>Structure</vt:lpstr>
      <vt:lpstr>Structure</vt:lpstr>
      <vt:lpstr>Structure</vt:lpstr>
      <vt:lpstr>Bilgisayarın Tarihçesi</vt:lpstr>
      <vt:lpstr>Bilgisayarın Tarihçesi</vt:lpstr>
      <vt:lpstr>Bilgisayarın Tarihçesi</vt:lpstr>
      <vt:lpstr>Bilgisayarın Tarihçesi</vt:lpstr>
      <vt:lpstr>Bilgisayarın Tarihçesi</vt:lpstr>
      <vt:lpstr>Bilgisayarın Tarihçesi</vt:lpstr>
      <vt:lpstr>Bilgisayarın Tarihçesi</vt:lpstr>
      <vt:lpstr>Bilgisayarın Tarihçesi</vt:lpstr>
      <vt:lpstr>Bilgisayarın Tarihçesi</vt:lpstr>
      <vt:lpstr>Bilgisayarın Tarihçesi</vt:lpstr>
      <vt:lpstr>Performans için Tasarım</vt:lpstr>
      <vt:lpstr>Performans için Tasarım</vt:lpstr>
      <vt:lpstr>Performans için Tasarım</vt:lpstr>
      <vt:lpstr>Performans için Tasarım</vt:lpstr>
      <vt:lpstr>Performans için Tasarım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ÇAĞATAY ERSİN</dc:creator>
  <cp:lastModifiedBy>User</cp:lastModifiedBy>
  <cp:revision>18</cp:revision>
  <dcterms:created xsi:type="dcterms:W3CDTF">2024-02-23T09:42:57Z</dcterms:created>
  <dcterms:modified xsi:type="dcterms:W3CDTF">2024-02-27T11:37:48Z</dcterms:modified>
</cp:coreProperties>
</file>