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4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890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39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423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825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720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699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148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3902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861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112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657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488E2-E1BB-47F3-80A2-CEB808B4B70B}" type="datetimeFigureOut">
              <a:rPr lang="tr-TR" smtClean="0"/>
              <a:t>03.10.2013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07F0D-614C-4C9C-B498-F644E433E8C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627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Uluslararası Birim Sistemi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SI</a:t>
            </a:r>
            <a:r>
              <a:rPr lang="tr-TR" dirty="0" smtClean="0"/>
              <a:t> </a:t>
            </a:r>
            <a:r>
              <a:rPr lang="tr-TR" b="1" dirty="0" smtClean="0"/>
              <a:t>(</a:t>
            </a:r>
            <a:r>
              <a:rPr lang="tr-TR" b="1" dirty="0" err="1">
                <a:solidFill>
                  <a:srgbClr val="0070C0"/>
                </a:solidFill>
              </a:rPr>
              <a:t>S</a:t>
            </a:r>
            <a:r>
              <a:rPr lang="tr-TR" b="1" dirty="0" err="1"/>
              <a:t>ystéme</a:t>
            </a:r>
            <a:r>
              <a:rPr lang="tr-TR" b="1" dirty="0"/>
              <a:t> </a:t>
            </a:r>
            <a:r>
              <a:rPr lang="tr-TR" b="1" dirty="0">
                <a:solidFill>
                  <a:srgbClr val="0070C0"/>
                </a:solidFill>
              </a:rPr>
              <a:t>I</a:t>
            </a:r>
            <a:r>
              <a:rPr lang="tr-TR" b="1" dirty="0"/>
              <a:t>nternational </a:t>
            </a:r>
            <a:r>
              <a:rPr lang="tr-TR" b="1" dirty="0" err="1" smtClean="0"/>
              <a:t>de’Unités</a:t>
            </a:r>
            <a:r>
              <a:rPr lang="tr-TR" b="1" dirty="0" smtClean="0"/>
              <a:t>)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697363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Temel Birimler</a:t>
            </a:r>
            <a:br>
              <a:rPr lang="tr-TR" b="1" dirty="0"/>
            </a:b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322849"/>
              </p:ext>
            </p:extLst>
          </p:nvPr>
        </p:nvGraphicFramePr>
        <p:xfrm>
          <a:off x="1187624" y="1268760"/>
          <a:ext cx="6864423" cy="4512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141"/>
                <a:gridCol w="2288141"/>
                <a:gridCol w="2288141"/>
              </a:tblGrid>
              <a:tr h="48802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Büyüklük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Gösterili</a:t>
                      </a:r>
                      <a:r>
                        <a:rPr lang="tr-TR" dirty="0" smtClean="0"/>
                        <a:t>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Birim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48802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Kütle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m</a:t>
                      </a:r>
                      <a:endParaRPr lang="tr-T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kilogram (kg)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48802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Uzunluk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L</a:t>
                      </a:r>
                      <a:endParaRPr lang="tr-T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metre (m)</a:t>
                      </a:r>
                      <a:endParaRPr lang="tr-TR" dirty="0"/>
                    </a:p>
                  </a:txBody>
                  <a:tcPr/>
                </a:tc>
              </a:tr>
              <a:tr h="48802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Zaman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tr-T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saniye (s)</a:t>
                      </a:r>
                      <a:endParaRPr lang="tr-TR" dirty="0"/>
                    </a:p>
                  </a:txBody>
                  <a:tcPr/>
                </a:tc>
              </a:tr>
              <a:tr h="48802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Elektrik akımı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I , i</a:t>
                      </a:r>
                      <a:endParaRPr lang="tr-T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Amper (A)</a:t>
                      </a:r>
                      <a:endParaRPr lang="tr-TR" dirty="0"/>
                    </a:p>
                  </a:txBody>
                  <a:tcPr/>
                </a:tc>
              </a:tr>
              <a:tr h="488026">
                <a:tc>
                  <a:txBody>
                    <a:bodyPr/>
                    <a:lstStyle/>
                    <a:p>
                      <a:r>
                        <a:rPr lang="fi-FI" b="1" dirty="0" smtClean="0"/>
                        <a:t>Sıcaklık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tr-T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/>
                        <a:t>Kelvin (K)</a:t>
                      </a:r>
                      <a:endParaRPr lang="tr-TR" dirty="0"/>
                    </a:p>
                  </a:txBody>
                  <a:tcPr/>
                </a:tc>
              </a:tr>
              <a:tr h="488026">
                <a:tc>
                  <a:txBody>
                    <a:bodyPr/>
                    <a:lstStyle/>
                    <a:p>
                      <a:r>
                        <a:rPr lang="nn-NO" b="1" dirty="0" smtClean="0"/>
                        <a:t>Madde miktarı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b="1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tr-T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b="1" dirty="0" smtClean="0"/>
                        <a:t>mol </a:t>
                      </a:r>
                      <a:r>
                        <a:rPr lang="nn-NO" b="1" dirty="0" smtClean="0"/>
                        <a:t>(mol)</a:t>
                      </a:r>
                      <a:endParaRPr lang="nn-NO" b="1" dirty="0" smtClean="0"/>
                    </a:p>
                    <a:p>
                      <a:endParaRPr lang="tr-TR" dirty="0"/>
                    </a:p>
                  </a:txBody>
                  <a:tcPr/>
                </a:tc>
              </a:tr>
              <a:tr h="48802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Işık yoğunluğu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endParaRPr lang="tr-T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Kandela (cd)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521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Kütle ve </a:t>
            </a:r>
            <a:r>
              <a:rPr lang="tr-TR" b="1" dirty="0" smtClean="0"/>
              <a:t>Ağırlık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0070C0"/>
                </a:solidFill>
              </a:rPr>
              <a:t>Sıklıkla karıştırılır ve yanlış</a:t>
            </a:r>
            <a:r>
              <a:rPr lang="tr-TR" sz="2000" dirty="0" smtClean="0">
                <a:solidFill>
                  <a:srgbClr val="0070C0"/>
                </a:solidFill>
              </a:rPr>
              <a:t> </a:t>
            </a:r>
            <a:r>
              <a:rPr lang="tr-TR" sz="2000" b="1" dirty="0" smtClean="0">
                <a:solidFill>
                  <a:srgbClr val="0070C0"/>
                </a:solidFill>
              </a:rPr>
              <a:t>kullanılır!</a:t>
            </a:r>
            <a:endParaRPr lang="tr-TR" sz="20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C00000"/>
                </a:solidFill>
              </a:rPr>
              <a:t>Kütle</a:t>
            </a:r>
            <a:r>
              <a:rPr lang="tr-TR" sz="2000" b="1" dirty="0">
                <a:solidFill>
                  <a:srgbClr val="C00000"/>
                </a:solidFill>
              </a:rPr>
              <a:t>: </a:t>
            </a:r>
            <a:r>
              <a:rPr lang="tr-TR" sz="2000" b="1" dirty="0"/>
              <a:t>cismin bünyesinde </a:t>
            </a:r>
            <a:r>
              <a:rPr lang="tr-TR" sz="2000" b="1" dirty="0" smtClean="0"/>
              <a:t>bulundurduğu madde </a:t>
            </a:r>
            <a:r>
              <a:rPr lang="tr-TR" sz="2000" b="1" dirty="0"/>
              <a:t>miktarının fiziksel bir </a:t>
            </a:r>
            <a:r>
              <a:rPr lang="tr-TR" sz="2000" b="1" dirty="0" smtClean="0"/>
              <a:t>ölçüsüdür,</a:t>
            </a:r>
            <a:endParaRPr lang="tr-TR" sz="2000" b="1" dirty="0"/>
          </a:p>
          <a:p>
            <a:pPr marL="0" indent="0">
              <a:buNone/>
            </a:pPr>
            <a:r>
              <a:rPr lang="tr-TR" sz="2000" b="1" dirty="0" smtClean="0">
                <a:solidFill>
                  <a:srgbClr val="C00000"/>
                </a:solidFill>
              </a:rPr>
              <a:t>Ağırlık</a:t>
            </a:r>
            <a:r>
              <a:rPr lang="tr-TR" sz="2000" b="1" dirty="0">
                <a:solidFill>
                  <a:srgbClr val="C00000"/>
                </a:solidFill>
              </a:rPr>
              <a:t>:</a:t>
            </a:r>
            <a:r>
              <a:rPr lang="tr-TR" sz="2000" b="1" dirty="0"/>
              <a:t> cismin yerçekimi ivmesi etkisi </a:t>
            </a:r>
            <a:r>
              <a:rPr lang="tr-TR" sz="2000" b="1" dirty="0" smtClean="0"/>
              <a:t>ile aşağıya </a:t>
            </a:r>
            <a:r>
              <a:rPr lang="tr-TR" sz="2000" b="1" dirty="0"/>
              <a:t>doru </a:t>
            </a:r>
            <a:r>
              <a:rPr lang="tr-TR" sz="2000" b="1" dirty="0" smtClean="0"/>
              <a:t>uyguladığı </a:t>
            </a:r>
            <a:r>
              <a:rPr lang="tr-TR" sz="2000" b="1" dirty="0"/>
              <a:t>kuvvet (</a:t>
            </a:r>
            <a:r>
              <a:rPr lang="tr-TR" sz="2000" b="1" dirty="0" smtClean="0"/>
              <a:t>ağırlık=kuvvet</a:t>
            </a:r>
            <a:r>
              <a:rPr lang="tr-TR" sz="2000" b="1" dirty="0"/>
              <a:t>)</a:t>
            </a:r>
          </a:p>
          <a:p>
            <a:r>
              <a:rPr lang="tr-TR" sz="2000" b="1" dirty="0" smtClean="0"/>
              <a:t>Bir </a:t>
            </a:r>
            <a:r>
              <a:rPr lang="tr-TR" sz="2000" b="1" dirty="0"/>
              <a:t>cismin kütlesi, cismi terazide </a:t>
            </a:r>
            <a:r>
              <a:rPr lang="tr-TR" sz="2000" b="1" dirty="0" smtClean="0"/>
              <a:t>tartarak bulunur</a:t>
            </a:r>
            <a:r>
              <a:rPr lang="tr-TR" sz="2000" b="1" dirty="0"/>
              <a:t>. </a:t>
            </a:r>
            <a:r>
              <a:rPr lang="tr-TR" sz="2000" b="1" dirty="0" smtClean="0"/>
              <a:t>Ağırlığı </a:t>
            </a:r>
            <a:r>
              <a:rPr lang="tr-TR" sz="2000" b="1" dirty="0"/>
              <a:t>ise hesaplanır: </a:t>
            </a:r>
            <a:r>
              <a:rPr lang="tr-TR" sz="2000" b="1" dirty="0">
                <a:solidFill>
                  <a:srgbClr val="C00000"/>
                </a:solidFill>
              </a:rPr>
              <a:t>G=mg</a:t>
            </a:r>
          </a:p>
          <a:p>
            <a:r>
              <a:rPr lang="tr-TR" sz="2000" b="1" dirty="0" smtClean="0"/>
              <a:t>SI </a:t>
            </a:r>
            <a:r>
              <a:rPr lang="tr-TR" sz="2000" b="1" dirty="0"/>
              <a:t>birim sisteminde:</a:t>
            </a:r>
          </a:p>
          <a:p>
            <a:r>
              <a:rPr lang="tr-TR" sz="2000" b="1" dirty="0" smtClean="0"/>
              <a:t>Kütle </a:t>
            </a:r>
            <a:r>
              <a:rPr lang="tr-TR" sz="2000" b="1" dirty="0"/>
              <a:t>birimi: </a:t>
            </a:r>
            <a:r>
              <a:rPr lang="tr-TR" sz="2000" b="1" dirty="0">
                <a:solidFill>
                  <a:srgbClr val="C00000"/>
                </a:solidFill>
              </a:rPr>
              <a:t>kg</a:t>
            </a:r>
          </a:p>
          <a:p>
            <a:r>
              <a:rPr lang="tr-TR" sz="2000" b="1" dirty="0" smtClean="0"/>
              <a:t>Ağırlık </a:t>
            </a:r>
            <a:r>
              <a:rPr lang="tr-TR" sz="2000" b="1" dirty="0"/>
              <a:t>birimi: bir kuvvet birimi olan </a:t>
            </a:r>
            <a:r>
              <a:rPr lang="tr-TR" sz="2000" b="1" dirty="0">
                <a:solidFill>
                  <a:srgbClr val="C00000"/>
                </a:solidFill>
              </a:rPr>
              <a:t>Newton (N)</a:t>
            </a:r>
            <a:endParaRPr lang="tr-TR" sz="2000" dirty="0">
              <a:solidFill>
                <a:srgbClr val="C0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60648"/>
            <a:ext cx="14478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97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Kütle ve </a:t>
            </a:r>
            <a:r>
              <a:rPr lang="tr-TR" b="1" dirty="0" smtClean="0">
                <a:solidFill>
                  <a:srgbClr val="C00000"/>
                </a:solidFill>
              </a:rPr>
              <a:t>Ağırlık</a:t>
            </a:r>
            <a:r>
              <a:rPr lang="tr-TR" b="1" dirty="0">
                <a:solidFill>
                  <a:srgbClr val="C00000"/>
                </a:solidFill>
              </a:rPr>
              <a:t/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0070C0"/>
                </a:solidFill>
              </a:rPr>
              <a:t>Örnek</a:t>
            </a:r>
            <a:r>
              <a:rPr lang="tr-TR" sz="2000" b="1" dirty="0">
                <a:solidFill>
                  <a:srgbClr val="0070C0"/>
                </a:solidFill>
              </a:rPr>
              <a:t>: </a:t>
            </a:r>
            <a:r>
              <a:rPr lang="tr-TR" sz="2000" b="1" dirty="0"/>
              <a:t>10 kg kütleye sahip yerde duran </a:t>
            </a:r>
            <a:r>
              <a:rPr lang="tr-TR" sz="2000" b="1" dirty="0" smtClean="0"/>
              <a:t>bir cismin ağırlığı </a:t>
            </a:r>
            <a:r>
              <a:rPr lang="tr-TR" sz="2000" b="1" dirty="0"/>
              <a:t>(yüzeye </a:t>
            </a:r>
            <a:r>
              <a:rPr lang="tr-TR" sz="2000" b="1" dirty="0" smtClean="0"/>
              <a:t>yaptığı </a:t>
            </a:r>
            <a:r>
              <a:rPr lang="tr-TR" sz="2000" b="1" dirty="0"/>
              <a:t>bastırma </a:t>
            </a:r>
            <a:r>
              <a:rPr lang="tr-TR" sz="2000" b="1" dirty="0" smtClean="0"/>
              <a:t>kuvveti) yeryüzünde </a:t>
            </a:r>
            <a:r>
              <a:rPr lang="tr-TR" sz="2000" b="1" dirty="0"/>
              <a:t>ve ay yüzeyinde ne kadardır?</a:t>
            </a:r>
          </a:p>
          <a:p>
            <a:r>
              <a:rPr lang="tr-TR" sz="2000" b="1" dirty="0"/>
              <a:t>Yerçekimi ivmesi:</a:t>
            </a:r>
          </a:p>
          <a:p>
            <a:r>
              <a:rPr lang="tr-TR" sz="2000" b="1" dirty="0" smtClean="0"/>
              <a:t>g=9.81 </a:t>
            </a:r>
            <a:r>
              <a:rPr lang="tr-TR" sz="2000" b="1" dirty="0"/>
              <a:t>m/s2 (dünya)</a:t>
            </a:r>
          </a:p>
          <a:p>
            <a:r>
              <a:rPr lang="tr-TR" sz="2000" b="1" dirty="0"/>
              <a:t>g=1.6 m/s2 (ay)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35699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105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Kütle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0070C0"/>
                </a:solidFill>
              </a:rPr>
              <a:t>		Birimi</a:t>
            </a:r>
            <a:r>
              <a:rPr lang="tr-TR" sz="2000" b="1" dirty="0">
                <a:solidFill>
                  <a:srgbClr val="0070C0"/>
                </a:solidFill>
              </a:rPr>
              <a:t>: </a:t>
            </a:r>
            <a:r>
              <a:rPr lang="tr-TR" sz="2000" b="1" dirty="0"/>
              <a:t>kilogram (kg</a:t>
            </a:r>
            <a:r>
              <a:rPr lang="tr-TR" sz="2000" b="1" dirty="0" smtClean="0"/>
              <a:t>)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r>
              <a:rPr lang="tr-TR" sz="2000" b="1" dirty="0">
                <a:solidFill>
                  <a:srgbClr val="0070C0"/>
                </a:solidFill>
              </a:rPr>
              <a:t>Pound (libre, </a:t>
            </a:r>
            <a:r>
              <a:rPr lang="tr-TR" sz="2000" b="1" dirty="0" err="1">
                <a:solidFill>
                  <a:srgbClr val="0070C0"/>
                </a:solidFill>
              </a:rPr>
              <a:t>lb</a:t>
            </a:r>
            <a:r>
              <a:rPr lang="tr-TR" sz="2000" b="1" dirty="0">
                <a:solidFill>
                  <a:srgbClr val="0070C0"/>
                </a:solidFill>
              </a:rPr>
              <a:t>): </a:t>
            </a:r>
            <a:r>
              <a:rPr lang="tr-TR" sz="2000" b="1" dirty="0" smtClean="0"/>
              <a:t>İngiltere </a:t>
            </a:r>
            <a:r>
              <a:rPr lang="tr-TR" sz="2000" b="1" dirty="0"/>
              <a:t>ve ABD’de kullanılır</a:t>
            </a:r>
          </a:p>
          <a:p>
            <a:r>
              <a:rPr lang="tr-TR" sz="2000" b="1" dirty="0"/>
              <a:t>1 </a:t>
            </a:r>
            <a:r>
              <a:rPr lang="tr-TR" sz="2000" b="1" dirty="0" err="1"/>
              <a:t>lb</a:t>
            </a:r>
            <a:r>
              <a:rPr lang="tr-TR" sz="2000" b="1" dirty="0"/>
              <a:t>=0.454 </a:t>
            </a:r>
            <a:r>
              <a:rPr lang="tr-TR" sz="2000" b="1" dirty="0" smtClean="0"/>
              <a:t>kg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r>
              <a:rPr lang="it-IT" sz="2000" b="1" dirty="0">
                <a:solidFill>
                  <a:srgbClr val="0070C0"/>
                </a:solidFill>
              </a:rPr>
              <a:t>Metrik </a:t>
            </a:r>
            <a:r>
              <a:rPr lang="it-IT" sz="2000" b="1" dirty="0" smtClean="0">
                <a:solidFill>
                  <a:srgbClr val="0070C0"/>
                </a:solidFill>
              </a:rPr>
              <a:t>Ton</a:t>
            </a:r>
            <a:r>
              <a:rPr lang="tr-TR" sz="2000" b="1" dirty="0" smtClean="0">
                <a:solidFill>
                  <a:srgbClr val="0070C0"/>
                </a:solidFill>
              </a:rPr>
              <a:t>:</a:t>
            </a:r>
            <a:r>
              <a:rPr lang="it-IT" sz="2000" b="1" dirty="0" smtClean="0">
                <a:solidFill>
                  <a:srgbClr val="0070C0"/>
                </a:solidFill>
              </a:rPr>
              <a:t> </a:t>
            </a:r>
            <a:r>
              <a:rPr lang="it-IT" sz="2000" b="1" dirty="0"/>
              <a:t>1000 kg (SI birim sistemi)</a:t>
            </a:r>
          </a:p>
          <a:p>
            <a:r>
              <a:rPr lang="fr-FR" sz="2000" b="1" dirty="0"/>
              <a:t>Ton = 2000 lb = 908 kg (ABD)</a:t>
            </a:r>
          </a:p>
          <a:p>
            <a:r>
              <a:rPr lang="tr-TR" sz="2000" b="1" dirty="0"/>
              <a:t>Ton = 2240 </a:t>
            </a:r>
            <a:r>
              <a:rPr lang="tr-TR" sz="2000" b="1" dirty="0" err="1"/>
              <a:t>lb</a:t>
            </a:r>
            <a:r>
              <a:rPr lang="tr-TR" sz="2000" b="1" dirty="0"/>
              <a:t> = 1017 kg (</a:t>
            </a:r>
            <a:r>
              <a:rPr lang="tr-TR" sz="2000" b="1" dirty="0" err="1"/>
              <a:t>Ingiltere</a:t>
            </a:r>
            <a:r>
              <a:rPr lang="tr-TR" sz="2000" b="1" dirty="0"/>
              <a:t>)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780928"/>
            <a:ext cx="27051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492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Kuvvet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Duran </a:t>
            </a:r>
            <a:r>
              <a:rPr lang="tr-TR" sz="2000" b="1" dirty="0"/>
              <a:t>bir cismi harekete geçiren veya </a:t>
            </a:r>
            <a:r>
              <a:rPr lang="tr-TR" sz="2000" b="1" dirty="0" smtClean="0"/>
              <a:t>hareket halindeki </a:t>
            </a:r>
            <a:r>
              <a:rPr lang="tr-TR" sz="2000" b="1" dirty="0"/>
              <a:t>bir cismin hareketini sınırlayan etki</a:t>
            </a:r>
          </a:p>
          <a:p>
            <a:r>
              <a:rPr lang="tr-TR" sz="2000" b="1" dirty="0" smtClean="0">
                <a:solidFill>
                  <a:srgbClr val="0070C0"/>
                </a:solidFill>
              </a:rPr>
              <a:t>Birimi</a:t>
            </a:r>
            <a:r>
              <a:rPr lang="tr-TR" sz="2000" b="1" dirty="0">
                <a:solidFill>
                  <a:srgbClr val="0070C0"/>
                </a:solidFill>
              </a:rPr>
              <a:t>: Newton (N)</a:t>
            </a:r>
          </a:p>
          <a:p>
            <a:r>
              <a:rPr lang="tr-TR" sz="2000" b="1" dirty="0" smtClean="0"/>
              <a:t>1 </a:t>
            </a:r>
            <a:r>
              <a:rPr lang="tr-TR" sz="2000" b="1" dirty="0" err="1"/>
              <a:t>N’luk</a:t>
            </a:r>
            <a:r>
              <a:rPr lang="tr-TR" sz="2000" b="1" dirty="0"/>
              <a:t> bir kuvvet, durgun haldeki 1 kg’lık </a:t>
            </a:r>
            <a:r>
              <a:rPr lang="tr-TR" sz="2000" b="1" dirty="0" smtClean="0"/>
              <a:t>bir kütleye uygulandığında</a:t>
            </a:r>
            <a:r>
              <a:rPr lang="tr-TR" sz="2000" b="1" dirty="0"/>
              <a:t>, o kütleye 1 m/s2’lik </a:t>
            </a:r>
            <a:r>
              <a:rPr lang="tr-TR" sz="2000" b="1" dirty="0" smtClean="0"/>
              <a:t>bir ivme </a:t>
            </a:r>
            <a:r>
              <a:rPr lang="tr-TR" sz="2000" b="1" dirty="0"/>
              <a:t>kazandırabilen kuvvetin </a:t>
            </a:r>
            <a:r>
              <a:rPr lang="tr-TR" sz="2000" b="1" dirty="0" smtClean="0"/>
              <a:t>büyüklüğüdür</a:t>
            </a:r>
            <a:r>
              <a:rPr lang="tr-TR" sz="2000" b="1" dirty="0"/>
              <a:t>.</a:t>
            </a:r>
          </a:p>
          <a:p>
            <a:r>
              <a:rPr lang="tr-TR" sz="2000" b="1" dirty="0"/>
              <a:t>Yani;</a:t>
            </a:r>
          </a:p>
          <a:p>
            <a:pPr marL="0" indent="0">
              <a:buNone/>
            </a:pPr>
            <a:r>
              <a:rPr lang="tr-TR" sz="2000" b="1" dirty="0" smtClean="0"/>
              <a:t>	</a:t>
            </a:r>
            <a:r>
              <a:rPr lang="pt-BR" sz="2000" b="1" dirty="0" smtClean="0"/>
              <a:t>1 </a:t>
            </a:r>
            <a:r>
              <a:rPr lang="pt-BR" sz="2000" b="1" dirty="0"/>
              <a:t>N = 1 kg . 1 </a:t>
            </a:r>
            <a:r>
              <a:rPr lang="pt-BR" sz="2000" b="1" dirty="0" smtClean="0"/>
              <a:t>m/s2</a:t>
            </a:r>
            <a:endParaRPr lang="tr-TR" sz="2000" b="1" dirty="0" smtClean="0"/>
          </a:p>
          <a:p>
            <a:pPr marL="0" indent="0">
              <a:buNone/>
            </a:pPr>
            <a:endParaRPr lang="pt-BR" sz="2000" b="1" dirty="0"/>
          </a:p>
          <a:p>
            <a:pPr marL="0" indent="0">
              <a:buNone/>
            </a:pPr>
            <a:r>
              <a:rPr lang="pt-BR" sz="2000" b="1" dirty="0"/>
              <a:t>(1 N = 1 kg.m/s2 = 1 kg.m.s-2 )</a:t>
            </a:r>
          </a:p>
          <a:p>
            <a:r>
              <a:rPr lang="tr-TR" sz="2000" b="1" dirty="0"/>
              <a:t>1 N=10</a:t>
            </a:r>
            <a:r>
              <a:rPr lang="tr-TR" sz="2400" b="1" dirty="0"/>
              <a:t>5</a:t>
            </a:r>
            <a:r>
              <a:rPr lang="tr-TR" sz="2000" b="1" dirty="0"/>
              <a:t> </a:t>
            </a:r>
            <a:r>
              <a:rPr lang="tr-TR" sz="2000" b="1" dirty="0" err="1"/>
              <a:t>dyne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693159"/>
            <a:ext cx="222885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282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Moment (</a:t>
            </a:r>
            <a:r>
              <a:rPr lang="tr-TR" b="1" dirty="0" err="1">
                <a:solidFill>
                  <a:srgbClr val="C00000"/>
                </a:solidFill>
              </a:rPr>
              <a:t>Tork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0070C0"/>
                </a:solidFill>
              </a:rPr>
              <a:t>Kuvvetin </a:t>
            </a:r>
            <a:r>
              <a:rPr lang="tr-TR" sz="2000" b="1" dirty="0">
                <a:solidFill>
                  <a:srgbClr val="0070C0"/>
                </a:solidFill>
              </a:rPr>
              <a:t>döndürme etkisi</a:t>
            </a:r>
          </a:p>
          <a:p>
            <a:r>
              <a:rPr lang="tr-TR" sz="2000" b="1" dirty="0" smtClean="0"/>
              <a:t>Bir </a:t>
            </a:r>
            <a:r>
              <a:rPr lang="tr-TR" sz="2000" b="1" dirty="0"/>
              <a:t>cismi bir eksen etrafında </a:t>
            </a:r>
            <a:r>
              <a:rPr lang="tr-TR" sz="2000" b="1" dirty="0" smtClean="0"/>
              <a:t>döndürme durumunda </a:t>
            </a:r>
            <a:r>
              <a:rPr lang="tr-TR" sz="2000" b="1" dirty="0"/>
              <a:t>sadece kuvvetin </a:t>
            </a:r>
            <a:r>
              <a:rPr lang="tr-TR" sz="2000" b="1" dirty="0" smtClean="0"/>
              <a:t>büyüklüğü </a:t>
            </a:r>
            <a:r>
              <a:rPr lang="tr-TR" sz="2000" b="1" dirty="0"/>
              <a:t>(</a:t>
            </a:r>
            <a:r>
              <a:rPr lang="tr-TR" sz="2000" b="1" dirty="0" smtClean="0"/>
              <a:t>F) değil </a:t>
            </a:r>
            <a:r>
              <a:rPr lang="tr-TR" sz="2000" b="1" dirty="0"/>
              <a:t>aynı zamanda kuvvetin </a:t>
            </a:r>
            <a:r>
              <a:rPr lang="tr-TR" sz="2000" b="1" dirty="0" smtClean="0"/>
              <a:t>uygulandığı nokta ile </a:t>
            </a:r>
            <a:r>
              <a:rPr lang="tr-TR" sz="2000" b="1" dirty="0"/>
              <a:t>döndürme ekseni arasındaki uzaklık </a:t>
            </a:r>
            <a:r>
              <a:rPr lang="tr-TR" sz="2000" b="1" dirty="0" smtClean="0"/>
              <a:t>yani kuvvet </a:t>
            </a:r>
            <a:r>
              <a:rPr lang="tr-TR" sz="2000" b="1" dirty="0"/>
              <a:t>kolu </a:t>
            </a:r>
            <a:r>
              <a:rPr lang="tr-TR" sz="2000" b="1" dirty="0" smtClean="0"/>
              <a:t>uzunluğu </a:t>
            </a:r>
            <a:r>
              <a:rPr lang="tr-TR" sz="2000" b="1" dirty="0"/>
              <a:t>(L) </a:t>
            </a:r>
            <a:r>
              <a:rPr lang="tr-TR" sz="2000" b="1" dirty="0" smtClean="0"/>
              <a:t>de önemlidir.</a:t>
            </a:r>
            <a:endParaRPr lang="tr-TR" sz="2000" b="1" dirty="0"/>
          </a:p>
          <a:p>
            <a:pPr marL="0" indent="0">
              <a:buNone/>
            </a:pPr>
            <a:r>
              <a:rPr lang="tr-TR" sz="2000" b="1" dirty="0" smtClean="0"/>
              <a:t> </a:t>
            </a:r>
            <a:r>
              <a:rPr lang="tr-TR" sz="2000" b="1" dirty="0"/>
              <a:t>Örnek: kaldıraç</a:t>
            </a:r>
          </a:p>
          <a:p>
            <a:r>
              <a:rPr lang="tr-TR" sz="2000" b="1" dirty="0" smtClean="0"/>
              <a:t>Moment </a:t>
            </a:r>
            <a:r>
              <a:rPr lang="tr-TR" sz="2000" b="1" dirty="0"/>
              <a:t>= Kuvvet x Kuvvet kolu</a:t>
            </a:r>
          </a:p>
          <a:p>
            <a:r>
              <a:rPr lang="tr-TR" sz="2000" b="1" dirty="0">
                <a:solidFill>
                  <a:srgbClr val="C00000"/>
                </a:solidFill>
              </a:rPr>
              <a:t>M = F.L</a:t>
            </a:r>
            <a:endParaRPr lang="tr-TR" sz="2000" dirty="0">
              <a:solidFill>
                <a:srgbClr val="C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000138"/>
            <a:ext cx="4281350" cy="228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79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Moment (</a:t>
            </a:r>
            <a:r>
              <a:rPr lang="tr-TR" b="1" dirty="0" err="1">
                <a:solidFill>
                  <a:srgbClr val="C00000"/>
                </a:solidFill>
              </a:rPr>
              <a:t>Tork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Kaldıraç Eşitliği</a:t>
            </a:r>
            <a:r>
              <a:rPr lang="tr-TR" sz="2000" b="1" dirty="0"/>
              <a:t>:</a:t>
            </a:r>
          </a:p>
          <a:p>
            <a:r>
              <a:rPr lang="tr-TR" sz="2000" b="1" dirty="0"/>
              <a:t>(</a:t>
            </a:r>
            <a:r>
              <a:rPr lang="tr-TR" sz="2000" b="1" dirty="0" err="1"/>
              <a:t>GxLg</a:t>
            </a:r>
            <a:r>
              <a:rPr lang="tr-TR" sz="2000" b="1" dirty="0"/>
              <a:t>)=(</a:t>
            </a:r>
            <a:r>
              <a:rPr lang="tr-TR" sz="2000" b="1" dirty="0" err="1"/>
              <a:t>FxLf</a:t>
            </a:r>
            <a:r>
              <a:rPr lang="tr-TR" sz="2000" b="1" dirty="0"/>
              <a:t>)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4502980" cy="296175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8475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464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Moment (</a:t>
            </a:r>
            <a:r>
              <a:rPr lang="tr-TR" b="1" dirty="0" err="1">
                <a:solidFill>
                  <a:srgbClr val="C00000"/>
                </a:solidFill>
              </a:rPr>
              <a:t>Tork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Örnek-1</a:t>
            </a:r>
            <a:r>
              <a:rPr lang="tr-TR" sz="2000" b="1" dirty="0"/>
              <a:t>: Cismin kütlesi 100 kg,</a:t>
            </a:r>
          </a:p>
          <a:p>
            <a:r>
              <a:rPr lang="tr-TR" sz="2000" b="1" dirty="0" err="1"/>
              <a:t>Lg</a:t>
            </a:r>
            <a:r>
              <a:rPr lang="tr-TR" sz="2000" b="1" dirty="0"/>
              <a:t>=1 m, </a:t>
            </a:r>
            <a:r>
              <a:rPr lang="tr-TR" sz="2000" b="1" dirty="0" err="1"/>
              <a:t>Lf</a:t>
            </a:r>
            <a:r>
              <a:rPr lang="tr-TR" sz="2000" b="1" dirty="0"/>
              <a:t>=2 </a:t>
            </a:r>
            <a:r>
              <a:rPr lang="tr-TR" sz="2000" b="1" dirty="0" smtClean="0"/>
              <a:t>m ise;</a:t>
            </a:r>
          </a:p>
          <a:p>
            <a:pPr marL="0" indent="0">
              <a:buNone/>
            </a:pPr>
            <a:r>
              <a:rPr lang="tr-TR" sz="2000" b="1" dirty="0" smtClean="0"/>
              <a:t>cismi </a:t>
            </a:r>
            <a:r>
              <a:rPr lang="tr-TR" sz="2000" b="1" dirty="0"/>
              <a:t>kaldırmak için uygulanması </a:t>
            </a:r>
            <a:r>
              <a:rPr lang="tr-TR" sz="2000" b="1" dirty="0" smtClean="0"/>
              <a:t>gereken kuvveti </a:t>
            </a:r>
            <a:r>
              <a:rPr lang="tr-TR" sz="2000" b="1" dirty="0"/>
              <a:t>(F) </a:t>
            </a:r>
            <a:r>
              <a:rPr lang="tr-TR" sz="2000" b="1" dirty="0" smtClean="0"/>
              <a:t>hesaplayınız</a:t>
            </a:r>
            <a:r>
              <a:rPr lang="tr-TR" sz="2000" b="1" dirty="0"/>
              <a:t>.</a:t>
            </a:r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/>
              <a:t>Örnek-2</a:t>
            </a:r>
            <a:r>
              <a:rPr lang="tr-TR" sz="2000" b="1" dirty="0"/>
              <a:t>:</a:t>
            </a:r>
          </a:p>
          <a:p>
            <a:r>
              <a:rPr lang="es-ES" sz="2000" b="1" dirty="0"/>
              <a:t>Lg=1 m ve Lf=4 </a:t>
            </a:r>
            <a:r>
              <a:rPr lang="es-ES" sz="2000" b="1" dirty="0" smtClean="0"/>
              <a:t>m</a:t>
            </a:r>
            <a:r>
              <a:rPr lang="tr-TR" sz="2000" b="1" dirty="0" smtClean="0"/>
              <a:t> ise;</a:t>
            </a:r>
          </a:p>
          <a:p>
            <a:pPr marL="0" indent="0">
              <a:buNone/>
            </a:pPr>
            <a:r>
              <a:rPr lang="tr-TR" sz="2000" b="1" dirty="0" smtClean="0"/>
              <a:t>cismi </a:t>
            </a:r>
            <a:r>
              <a:rPr lang="tr-TR" sz="2000" b="1" dirty="0"/>
              <a:t>kaldırmak için uygulanması </a:t>
            </a:r>
            <a:r>
              <a:rPr lang="tr-TR" sz="2000" b="1" dirty="0" smtClean="0"/>
              <a:t>gereken kuvvet </a:t>
            </a:r>
            <a:r>
              <a:rPr lang="tr-TR" sz="2000" b="1" dirty="0"/>
              <a:t>(F) ne olur?</a:t>
            </a:r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/>
              <a:t>(</a:t>
            </a:r>
            <a:r>
              <a:rPr lang="tr-TR" sz="2000" b="1" dirty="0"/>
              <a:t>Sonuç: Kuvvet kolu </a:t>
            </a:r>
            <a:r>
              <a:rPr lang="tr-TR" sz="2000" b="1" dirty="0" smtClean="0"/>
              <a:t>uzunluğu </a:t>
            </a:r>
            <a:r>
              <a:rPr lang="tr-TR" sz="2000" b="1" dirty="0"/>
              <a:t>(L) 2 kat </a:t>
            </a:r>
            <a:r>
              <a:rPr lang="tr-TR" sz="2000" b="1" dirty="0" smtClean="0"/>
              <a:t>artınca, uygulanması </a:t>
            </a:r>
            <a:r>
              <a:rPr lang="tr-TR" sz="2000" b="1" dirty="0"/>
              <a:t>gereken kuvvet (F) 2 kat azalır)</a:t>
            </a:r>
            <a:endParaRPr lang="tr-TR" sz="20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764704"/>
            <a:ext cx="2251490" cy="148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76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Moment (</a:t>
            </a:r>
            <a:r>
              <a:rPr lang="tr-TR" b="1" dirty="0" err="1">
                <a:solidFill>
                  <a:srgbClr val="C00000"/>
                </a:solidFill>
              </a:rPr>
              <a:t>Tork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Örnek</a:t>
            </a:r>
            <a:r>
              <a:rPr lang="tr-TR" sz="2000" b="1" dirty="0"/>
              <a:t>: </a:t>
            </a:r>
            <a:r>
              <a:rPr lang="tr-TR" sz="2000" b="1" dirty="0" smtClean="0"/>
              <a:t>İngiliz </a:t>
            </a:r>
            <a:r>
              <a:rPr lang="tr-TR" sz="2000" b="1" dirty="0"/>
              <a:t>anahtarı</a:t>
            </a:r>
          </a:p>
          <a:p>
            <a:r>
              <a:rPr lang="tr-TR" sz="2000" b="1" dirty="0"/>
              <a:t>Kol </a:t>
            </a:r>
            <a:r>
              <a:rPr lang="tr-TR" sz="2000" b="1" dirty="0" smtClean="0"/>
              <a:t>uzunluğu </a:t>
            </a:r>
            <a:r>
              <a:rPr lang="tr-TR" sz="2000" b="1" dirty="0"/>
              <a:t>arttıkça daha az kuvvetle </a:t>
            </a:r>
            <a:r>
              <a:rPr lang="tr-TR" sz="2000" b="1" dirty="0" smtClean="0"/>
              <a:t>cıvata sıkılıp</a:t>
            </a:r>
            <a:r>
              <a:rPr lang="tr-TR" sz="2000" b="1" dirty="0"/>
              <a:t>, </a:t>
            </a:r>
            <a:r>
              <a:rPr lang="tr-TR" sz="2000" b="1" dirty="0" smtClean="0"/>
              <a:t>gevşetilebilir.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636912"/>
            <a:ext cx="4104456" cy="3350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391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Uzunluk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0070C0"/>
                </a:solidFill>
              </a:rPr>
              <a:t>Birimi</a:t>
            </a:r>
            <a:r>
              <a:rPr lang="tr-TR" sz="2000" b="1" dirty="0">
                <a:solidFill>
                  <a:srgbClr val="0070C0"/>
                </a:solidFill>
              </a:rPr>
              <a:t>: metre (m)</a:t>
            </a:r>
          </a:p>
          <a:p>
            <a:r>
              <a:rPr lang="en-US" sz="2000" b="1" dirty="0" smtClean="0"/>
              <a:t>ABD </a:t>
            </a:r>
            <a:r>
              <a:rPr lang="en-US" sz="2000" b="1" dirty="0" err="1"/>
              <a:t>ve</a:t>
            </a:r>
            <a:r>
              <a:rPr lang="en-US" sz="2000" b="1" dirty="0"/>
              <a:t> </a:t>
            </a:r>
            <a:r>
              <a:rPr lang="en-US" sz="2000" b="1" dirty="0" err="1"/>
              <a:t>ngiltere’de</a:t>
            </a:r>
            <a:r>
              <a:rPr lang="en-US" sz="2000" b="1" dirty="0"/>
              <a:t> inch (in.), foot (ft.) </a:t>
            </a:r>
            <a:r>
              <a:rPr lang="en-US" sz="2000" b="1" dirty="0" err="1"/>
              <a:t>ve</a:t>
            </a:r>
            <a:r>
              <a:rPr lang="en-US" sz="2000" b="1" dirty="0"/>
              <a:t> </a:t>
            </a:r>
            <a:r>
              <a:rPr lang="en-US" sz="2000" b="1" dirty="0" smtClean="0"/>
              <a:t>mil</a:t>
            </a:r>
            <a:r>
              <a:rPr lang="tr-TR" sz="2000" b="1" dirty="0" smtClean="0"/>
              <a:t>(mile</a:t>
            </a:r>
            <a:r>
              <a:rPr lang="tr-TR" sz="2000" b="1" dirty="0"/>
              <a:t>) yaygın olarak kullanılır:</a:t>
            </a:r>
          </a:p>
          <a:p>
            <a:r>
              <a:rPr lang="tr-TR" sz="2000" b="1" dirty="0">
                <a:solidFill>
                  <a:srgbClr val="0070C0"/>
                </a:solidFill>
              </a:rPr>
              <a:t>1 in. = 2.54 cm = 25.4 mm</a:t>
            </a:r>
          </a:p>
          <a:p>
            <a:r>
              <a:rPr lang="tr-TR" sz="2000" b="1" dirty="0"/>
              <a:t>1 </a:t>
            </a:r>
            <a:r>
              <a:rPr lang="tr-TR" sz="2000" b="1" dirty="0" err="1"/>
              <a:t>ft</a:t>
            </a:r>
            <a:r>
              <a:rPr lang="tr-TR" sz="2000" b="1" dirty="0"/>
              <a:t>. = 30.48 </a:t>
            </a:r>
            <a:r>
              <a:rPr lang="tr-TR" sz="2000" b="1" dirty="0" smtClean="0"/>
              <a:t>cm</a:t>
            </a:r>
            <a:endParaRPr lang="tr-TR" sz="20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0"/>
            <a:ext cx="2466975" cy="184785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449" y="2780928"/>
            <a:ext cx="4765686" cy="368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0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C00000"/>
                </a:solidFill>
              </a:rPr>
              <a:t>Birimler ve birim </a:t>
            </a:r>
            <a:r>
              <a:rPr lang="tr-TR" sz="3200" b="1" dirty="0" smtClean="0">
                <a:solidFill>
                  <a:srgbClr val="C00000"/>
                </a:solidFill>
              </a:rPr>
              <a:t>dönüştürme </a:t>
            </a:r>
            <a:r>
              <a:rPr lang="tr-TR" sz="3200" b="1" dirty="0">
                <a:solidFill>
                  <a:srgbClr val="C00000"/>
                </a:solidFill>
              </a:rPr>
              <a:t>neden önemli?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- </a:t>
            </a:r>
            <a:r>
              <a:rPr lang="tr-TR" sz="2000" b="1" dirty="0"/>
              <a:t>Günlük hayatta ve mesleki hayatımızda </a:t>
            </a:r>
            <a:r>
              <a:rPr lang="tr-TR" sz="2000" b="1" dirty="0" smtClean="0"/>
              <a:t>her zaman </a:t>
            </a:r>
            <a:r>
              <a:rPr lang="tr-TR" sz="2000" b="1" dirty="0"/>
              <a:t>gerekli</a:t>
            </a:r>
          </a:p>
          <a:p>
            <a:pPr marL="0" indent="0">
              <a:buNone/>
            </a:pPr>
            <a:r>
              <a:rPr lang="tr-TR" sz="2000" b="1" dirty="0"/>
              <a:t>- </a:t>
            </a:r>
            <a:r>
              <a:rPr lang="tr-TR" sz="2000" b="1" dirty="0" smtClean="0">
                <a:solidFill>
                  <a:srgbClr val="0070C0"/>
                </a:solidFill>
              </a:rPr>
              <a:t>Yanlış</a:t>
            </a:r>
            <a:r>
              <a:rPr lang="tr-TR" sz="2000" dirty="0" smtClean="0">
                <a:solidFill>
                  <a:srgbClr val="0070C0"/>
                </a:solidFill>
              </a:rPr>
              <a:t> </a:t>
            </a:r>
            <a:r>
              <a:rPr lang="tr-TR" sz="2000" b="1" dirty="0">
                <a:solidFill>
                  <a:srgbClr val="0070C0"/>
                </a:solidFill>
              </a:rPr>
              <a:t>kullanımı önemli hatalara </a:t>
            </a:r>
            <a:r>
              <a:rPr lang="tr-TR" sz="2000" b="1" dirty="0" smtClean="0">
                <a:solidFill>
                  <a:srgbClr val="0070C0"/>
                </a:solidFill>
              </a:rPr>
              <a:t>sebep olabilir</a:t>
            </a:r>
            <a:r>
              <a:rPr lang="tr-TR" sz="2000" b="1" dirty="0">
                <a:solidFill>
                  <a:srgbClr val="0070C0"/>
                </a:solidFill>
              </a:rPr>
              <a:t>!!!</a:t>
            </a:r>
          </a:p>
          <a:p>
            <a:pPr marL="0" indent="0">
              <a:buNone/>
            </a:pPr>
            <a:endParaRPr lang="tr-TR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FF0000"/>
                </a:solidFill>
              </a:rPr>
              <a:t>Küçük hata              Büyük </a:t>
            </a:r>
            <a:r>
              <a:rPr lang="tr-TR" sz="2000" b="1" dirty="0">
                <a:solidFill>
                  <a:srgbClr val="FF0000"/>
                </a:solidFill>
              </a:rPr>
              <a:t>kayıp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5" name="Sağ Ok 4"/>
          <p:cNvSpPr/>
          <p:nvPr/>
        </p:nvSpPr>
        <p:spPr>
          <a:xfrm>
            <a:off x="1835696" y="3933056"/>
            <a:ext cx="576064" cy="1440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179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Sıcaklık ve Isı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Sıklıkla karıştırılan </a:t>
            </a:r>
            <a:r>
              <a:rPr lang="tr-TR" sz="2000" b="1" dirty="0"/>
              <a:t>iki büyüklük</a:t>
            </a:r>
          </a:p>
          <a:p>
            <a:pPr marL="0" indent="0">
              <a:buNone/>
            </a:pPr>
            <a:r>
              <a:rPr lang="tr-TR" sz="2000" b="1" dirty="0"/>
              <a:t>Örnek: Hava açık, ısı 25 ºC </a:t>
            </a:r>
            <a:r>
              <a:rPr lang="tr-TR" sz="2000" b="1" dirty="0">
                <a:solidFill>
                  <a:srgbClr val="FF0000"/>
                </a:solidFill>
              </a:rPr>
              <a:t>(</a:t>
            </a:r>
            <a:r>
              <a:rPr lang="tr-TR" sz="2000" b="1" dirty="0" smtClean="0">
                <a:solidFill>
                  <a:srgbClr val="FF0000"/>
                </a:solidFill>
              </a:rPr>
              <a:t>yanlış</a:t>
            </a:r>
            <a:r>
              <a:rPr lang="tr-TR" sz="2000" dirty="0" smtClean="0">
                <a:solidFill>
                  <a:srgbClr val="FF0000"/>
                </a:solidFill>
              </a:rPr>
              <a:t> </a:t>
            </a:r>
            <a:r>
              <a:rPr lang="tr-TR" sz="2000" b="1" dirty="0">
                <a:solidFill>
                  <a:srgbClr val="FF0000"/>
                </a:solidFill>
              </a:rPr>
              <a:t>ifade!!!)</a:t>
            </a:r>
          </a:p>
          <a:p>
            <a:r>
              <a:rPr lang="tr-TR" sz="2000" b="1" dirty="0" smtClean="0">
                <a:solidFill>
                  <a:srgbClr val="0070C0"/>
                </a:solidFill>
              </a:rPr>
              <a:t>Sebep-Sonuç</a:t>
            </a:r>
            <a:r>
              <a:rPr lang="tr-TR" sz="2000" b="1" dirty="0">
                <a:solidFill>
                  <a:srgbClr val="0070C0"/>
                </a:solidFill>
              </a:rPr>
              <a:t>: Isı-Sıcaklık</a:t>
            </a:r>
          </a:p>
          <a:p>
            <a:r>
              <a:rPr lang="tr-TR" sz="2000" b="1" dirty="0" smtClean="0">
                <a:solidFill>
                  <a:srgbClr val="C00000"/>
                </a:solidFill>
              </a:rPr>
              <a:t>Sıcaklık</a:t>
            </a:r>
            <a:r>
              <a:rPr lang="tr-TR" sz="2000" b="1" dirty="0">
                <a:solidFill>
                  <a:srgbClr val="C00000"/>
                </a:solidFill>
              </a:rPr>
              <a:t>: </a:t>
            </a:r>
            <a:r>
              <a:rPr lang="tr-TR" sz="2000" b="1" dirty="0"/>
              <a:t>Bir maddenin ısıl </a:t>
            </a:r>
            <a:r>
              <a:rPr lang="tr-TR" sz="2000" b="1" dirty="0" smtClean="0"/>
              <a:t>durumunu (bünyesinde </a:t>
            </a:r>
            <a:r>
              <a:rPr lang="tr-TR" sz="2000" b="1" dirty="0"/>
              <a:t>bulunan ısı enerjisi </a:t>
            </a:r>
            <a:r>
              <a:rPr lang="tr-TR" sz="2000" b="1" dirty="0" smtClean="0"/>
              <a:t>miktarını) belirten </a:t>
            </a:r>
            <a:r>
              <a:rPr lang="tr-TR" sz="2000" b="1" dirty="0"/>
              <a:t>bir ifade (Birim: Kelvin</a:t>
            </a:r>
            <a:r>
              <a:rPr lang="tr-TR" sz="2000" b="1" dirty="0" smtClean="0"/>
              <a:t>)</a:t>
            </a:r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 smtClean="0">
                <a:solidFill>
                  <a:srgbClr val="C00000"/>
                </a:solidFill>
              </a:rPr>
              <a:t>Isı</a:t>
            </a:r>
            <a:r>
              <a:rPr lang="tr-TR" sz="2000" b="1" dirty="0">
                <a:solidFill>
                  <a:srgbClr val="C00000"/>
                </a:solidFill>
              </a:rPr>
              <a:t>: </a:t>
            </a:r>
            <a:r>
              <a:rPr lang="tr-TR" sz="2000" b="1" dirty="0"/>
              <a:t>Bir sistemden, daha </a:t>
            </a:r>
            <a:r>
              <a:rPr lang="tr-TR" sz="2000" b="1" dirty="0" smtClean="0"/>
              <a:t>düşük sıcaklığa sahip başka </a:t>
            </a:r>
            <a:r>
              <a:rPr lang="tr-TR" sz="2000" b="1" dirty="0"/>
              <a:t>bir sisteme, sıcaklık farkı nedeniyle </a:t>
            </a:r>
            <a:r>
              <a:rPr lang="tr-TR" sz="2000" b="1" dirty="0" smtClean="0"/>
              <a:t>akan enerji </a:t>
            </a:r>
            <a:r>
              <a:rPr lang="tr-TR" sz="2000" b="1" dirty="0"/>
              <a:t>(Birim: J)</a:t>
            </a:r>
          </a:p>
          <a:p>
            <a:pPr marL="0" indent="0">
              <a:buNone/>
            </a:pPr>
            <a:r>
              <a:rPr lang="tr-TR" sz="2000" b="1" dirty="0">
                <a:solidFill>
                  <a:srgbClr val="00B0F0"/>
                </a:solidFill>
              </a:rPr>
              <a:t>(ısı, daima yüksek sıcaklıktan </a:t>
            </a:r>
            <a:r>
              <a:rPr lang="tr-TR" sz="2000" b="1" dirty="0" smtClean="0">
                <a:solidFill>
                  <a:srgbClr val="00B0F0"/>
                </a:solidFill>
              </a:rPr>
              <a:t>düşük sıcaklığa </a:t>
            </a:r>
            <a:r>
              <a:rPr lang="tr-TR" sz="2000" b="1" dirty="0">
                <a:solidFill>
                  <a:srgbClr val="00B0F0"/>
                </a:solidFill>
              </a:rPr>
              <a:t>transfer olur)</a:t>
            </a:r>
            <a:endParaRPr lang="tr-TR" sz="2000" dirty="0">
              <a:solidFill>
                <a:srgbClr val="00B0F0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6"/>
          <a:stretch/>
        </p:blipFill>
        <p:spPr>
          <a:xfrm>
            <a:off x="5580112" y="1124744"/>
            <a:ext cx="3095625" cy="133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488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Sıcaklık Skalaları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00B0F0"/>
                </a:solidFill>
              </a:rPr>
              <a:t>Sıcaklık </a:t>
            </a:r>
            <a:r>
              <a:rPr lang="tr-TR" sz="2000" b="1" dirty="0">
                <a:solidFill>
                  <a:srgbClr val="00B0F0"/>
                </a:solidFill>
              </a:rPr>
              <a:t>birimi SI birim sisteminde </a:t>
            </a:r>
            <a:r>
              <a:rPr lang="tr-TR" sz="2000" b="1" dirty="0" smtClean="0">
                <a:solidFill>
                  <a:srgbClr val="00B0F0"/>
                </a:solidFill>
              </a:rPr>
              <a:t>Kelvin (K</a:t>
            </a:r>
            <a:r>
              <a:rPr lang="tr-TR" sz="2000" b="1" dirty="0">
                <a:solidFill>
                  <a:srgbClr val="00B0F0"/>
                </a:solidFill>
              </a:rPr>
              <a:t>)’</a:t>
            </a:r>
            <a:r>
              <a:rPr lang="tr-TR" sz="2000" b="1" dirty="0" err="1">
                <a:solidFill>
                  <a:srgbClr val="00B0F0"/>
                </a:solidFill>
              </a:rPr>
              <a:t>dir</a:t>
            </a:r>
            <a:endParaRPr lang="tr-TR" sz="2000" b="1" dirty="0">
              <a:solidFill>
                <a:srgbClr val="00B0F0"/>
              </a:solidFill>
            </a:endParaRPr>
          </a:p>
          <a:p>
            <a:r>
              <a:rPr lang="tr-TR" sz="2000" b="1" dirty="0" smtClean="0"/>
              <a:t>Ancak </a:t>
            </a:r>
            <a:r>
              <a:rPr lang="tr-TR" sz="2000" b="1" dirty="0"/>
              <a:t>günlük hayatta </a:t>
            </a:r>
            <a:r>
              <a:rPr lang="tr-TR" sz="2000" b="1" dirty="0" err="1"/>
              <a:t>Santigrad</a:t>
            </a:r>
            <a:r>
              <a:rPr lang="tr-TR" sz="2000" b="1" dirty="0"/>
              <a:t> (ºC) </a:t>
            </a:r>
            <a:r>
              <a:rPr lang="tr-TR" sz="2000" b="1" dirty="0" smtClean="0"/>
              <a:t>birimi daha </a:t>
            </a:r>
            <a:r>
              <a:rPr lang="tr-TR" sz="2000" b="1" dirty="0"/>
              <a:t>sık kullanılır.</a:t>
            </a:r>
          </a:p>
          <a:p>
            <a:r>
              <a:rPr lang="es-ES" sz="2000" b="1" dirty="0" smtClean="0"/>
              <a:t>Kelvin </a:t>
            </a:r>
            <a:r>
              <a:rPr lang="es-ES" sz="2000" b="1" dirty="0"/>
              <a:t>ve Santigrad arası </a:t>
            </a:r>
            <a:r>
              <a:rPr lang="es-ES" sz="2000" b="1" dirty="0" smtClean="0"/>
              <a:t>dönü</a:t>
            </a:r>
            <a:r>
              <a:rPr lang="tr-TR" sz="2000" b="1" dirty="0" smtClean="0"/>
              <a:t>ş</a:t>
            </a:r>
            <a:r>
              <a:rPr lang="es-ES" sz="2000" b="1" dirty="0" smtClean="0"/>
              <a:t>üm</a:t>
            </a:r>
            <a:r>
              <a:rPr lang="es-ES" sz="2000" b="1" dirty="0"/>
              <a:t>:</a:t>
            </a:r>
          </a:p>
          <a:p>
            <a:r>
              <a:rPr lang="tr-TR" sz="2000" b="1" dirty="0"/>
              <a:t>(K) = (°C) + 273.15</a:t>
            </a:r>
          </a:p>
          <a:p>
            <a:r>
              <a:rPr lang="tr-TR" sz="2000" b="1" dirty="0"/>
              <a:t>(°C) = (K) - 273.15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996952"/>
            <a:ext cx="2160240" cy="266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292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Sıcaklık Skalaları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473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00B0F0"/>
                </a:solidFill>
              </a:rPr>
              <a:t>Suyun </a:t>
            </a:r>
            <a:r>
              <a:rPr lang="tr-TR" sz="2000" b="1" dirty="0">
                <a:solidFill>
                  <a:srgbClr val="00B0F0"/>
                </a:solidFill>
              </a:rPr>
              <a:t>donma ve kaynama noktası arası fark:</a:t>
            </a:r>
          </a:p>
          <a:p>
            <a:r>
              <a:rPr lang="es-ES" sz="2000" b="1" dirty="0"/>
              <a:t>C ve K için: 100</a:t>
            </a:r>
          </a:p>
          <a:p>
            <a:r>
              <a:rPr lang="pt-BR" sz="2000" b="1" dirty="0"/>
              <a:t>F ve R için: 180</a:t>
            </a:r>
            <a:endParaRPr lang="tr-TR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68760"/>
            <a:ext cx="6181725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7563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Isı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B0F0"/>
                </a:solidFill>
              </a:rPr>
              <a:t>Isı </a:t>
            </a:r>
            <a:r>
              <a:rPr lang="it-IT" sz="2000" b="1" dirty="0">
                <a:solidFill>
                  <a:srgbClr val="00B0F0"/>
                </a:solidFill>
              </a:rPr>
              <a:t>birimi: SI birim sisteminde Joule (J)</a:t>
            </a:r>
          </a:p>
          <a:p>
            <a:r>
              <a:rPr lang="tr-TR" sz="2000" b="1" dirty="0" smtClean="0"/>
              <a:t>SI </a:t>
            </a:r>
            <a:r>
              <a:rPr lang="tr-TR" sz="2000" b="1" dirty="0"/>
              <a:t>Birim Sisteminde ısı, </a:t>
            </a:r>
            <a:r>
              <a:rPr lang="tr-TR" sz="2000" b="1" dirty="0" smtClean="0"/>
              <a:t>iş</a:t>
            </a:r>
            <a:r>
              <a:rPr lang="tr-TR" sz="2000" dirty="0" smtClean="0"/>
              <a:t> </a:t>
            </a:r>
            <a:r>
              <a:rPr lang="tr-TR" sz="2000" b="1" dirty="0"/>
              <a:t>ve enerji için </a:t>
            </a:r>
            <a:r>
              <a:rPr lang="tr-TR" sz="2000" b="1" dirty="0" smtClean="0"/>
              <a:t>aynı birim </a:t>
            </a:r>
            <a:r>
              <a:rPr lang="tr-TR" sz="2000" b="1" dirty="0"/>
              <a:t>(</a:t>
            </a:r>
            <a:r>
              <a:rPr lang="tr-TR" sz="2000" b="1" dirty="0" err="1"/>
              <a:t>Joule</a:t>
            </a:r>
            <a:r>
              <a:rPr lang="tr-TR" sz="2000" b="1" dirty="0"/>
              <a:t>) kullanılır</a:t>
            </a:r>
          </a:p>
          <a:p>
            <a:pPr marL="0" indent="0">
              <a:buNone/>
            </a:pPr>
            <a:r>
              <a:rPr lang="tr-TR" sz="2000" b="1" dirty="0" smtClean="0"/>
              <a:t>Sıklıkla </a:t>
            </a:r>
            <a:r>
              <a:rPr lang="tr-TR" sz="2000" b="1" dirty="0"/>
              <a:t>kullanılan </a:t>
            </a:r>
            <a:r>
              <a:rPr lang="tr-TR" sz="2000" b="1" dirty="0" smtClean="0"/>
              <a:t>diğer </a:t>
            </a:r>
            <a:r>
              <a:rPr lang="tr-TR" sz="2000" b="1" dirty="0"/>
              <a:t>önemli ısı birimleri </a:t>
            </a:r>
            <a:r>
              <a:rPr lang="tr-TR" sz="2000" b="1" dirty="0" smtClean="0"/>
              <a:t>de </a:t>
            </a:r>
            <a:r>
              <a:rPr lang="tr-TR" sz="2000" b="1" dirty="0" err="1" smtClean="0"/>
              <a:t>calori</a:t>
            </a:r>
            <a:r>
              <a:rPr lang="tr-TR" sz="2000" b="1" dirty="0" smtClean="0"/>
              <a:t> </a:t>
            </a:r>
            <a:r>
              <a:rPr lang="tr-TR" sz="2000" b="1" dirty="0"/>
              <a:t>(cal) ve BTU</a:t>
            </a:r>
          </a:p>
          <a:p>
            <a:r>
              <a:rPr lang="tr-TR" sz="2000" b="1" dirty="0" smtClean="0">
                <a:solidFill>
                  <a:srgbClr val="00B0F0"/>
                </a:solidFill>
              </a:rPr>
              <a:t>1 </a:t>
            </a:r>
            <a:r>
              <a:rPr lang="tr-TR" sz="2000" b="1" dirty="0">
                <a:solidFill>
                  <a:srgbClr val="00B0F0"/>
                </a:solidFill>
              </a:rPr>
              <a:t>cal: </a:t>
            </a:r>
            <a:r>
              <a:rPr lang="tr-TR" sz="2000" b="1" dirty="0"/>
              <a:t>1 g suyun </a:t>
            </a:r>
            <a:r>
              <a:rPr lang="tr-TR" sz="2000" b="1" dirty="0" smtClean="0"/>
              <a:t>sıcaklığını 14.5°C’den 15.5°C’ye </a:t>
            </a:r>
            <a:r>
              <a:rPr lang="tr-TR" sz="2000" b="1" dirty="0"/>
              <a:t>çıkarmak için gereken ısı </a:t>
            </a:r>
            <a:r>
              <a:rPr lang="tr-TR" sz="2000" b="1" dirty="0" smtClean="0"/>
              <a:t>miktarı </a:t>
            </a:r>
          </a:p>
          <a:p>
            <a:pPr marL="0" indent="0">
              <a:buNone/>
            </a:pPr>
            <a:r>
              <a:rPr lang="tr-TR" sz="2000" b="1" dirty="0" smtClean="0"/>
              <a:t>(1 </a:t>
            </a:r>
            <a:r>
              <a:rPr lang="tr-TR" sz="2000" b="1" dirty="0"/>
              <a:t>cal = 4.187 J</a:t>
            </a:r>
            <a:r>
              <a:rPr lang="tr-TR" sz="2000" b="1" dirty="0" smtClean="0"/>
              <a:t>)</a:t>
            </a:r>
          </a:p>
          <a:p>
            <a:endParaRPr lang="tr-TR" sz="2000" b="1" dirty="0"/>
          </a:p>
          <a:p>
            <a:r>
              <a:rPr lang="en-US" sz="2000" b="1" dirty="0" smtClean="0">
                <a:solidFill>
                  <a:srgbClr val="00B0F0"/>
                </a:solidFill>
              </a:rPr>
              <a:t>BTU</a:t>
            </a:r>
            <a:r>
              <a:rPr lang="en-US" sz="2000" b="1" dirty="0">
                <a:solidFill>
                  <a:srgbClr val="00B0F0"/>
                </a:solidFill>
              </a:rPr>
              <a:t>:</a:t>
            </a:r>
            <a:r>
              <a:rPr lang="en-US" sz="2000" b="1" dirty="0"/>
              <a:t> </a:t>
            </a:r>
            <a:r>
              <a:rPr lang="en-US" sz="2000" b="1" dirty="0" err="1"/>
              <a:t>Ingiliz</a:t>
            </a:r>
            <a:r>
              <a:rPr lang="en-US" sz="2000" b="1" dirty="0"/>
              <a:t> Isı </a:t>
            </a:r>
            <a:r>
              <a:rPr lang="en-US" sz="2000" b="1" dirty="0" err="1"/>
              <a:t>Birimi</a:t>
            </a:r>
            <a:r>
              <a:rPr lang="en-US" sz="2000" b="1" dirty="0"/>
              <a:t> (British Thermal Unit</a:t>
            </a:r>
            <a:r>
              <a:rPr lang="en-US" sz="2000" b="1" dirty="0" smtClean="0"/>
              <a:t>)</a:t>
            </a:r>
            <a:r>
              <a:rPr lang="tr-TR" sz="2000" b="1" dirty="0" smtClean="0"/>
              <a:t> </a:t>
            </a:r>
          </a:p>
          <a:p>
            <a:pPr marL="0" indent="0">
              <a:buNone/>
            </a:pPr>
            <a:r>
              <a:rPr lang="tr-TR" sz="2000" b="1" dirty="0" smtClean="0"/>
              <a:t>(</a:t>
            </a:r>
            <a:r>
              <a:rPr lang="tr-TR" sz="2000" b="1" dirty="0"/>
              <a:t>1 BTU = 252 cal = 1055 J)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734" y="4221088"/>
            <a:ext cx="263842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8206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Türetilmiş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b="1" dirty="0">
                <a:solidFill>
                  <a:srgbClr val="C00000"/>
                </a:solidFill>
              </a:rPr>
              <a:t>Büyüklük ve Birimler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Genel </a:t>
            </a:r>
            <a:r>
              <a:rPr lang="tr-TR" sz="2000" b="1" dirty="0"/>
              <a:t>olarak, </a:t>
            </a:r>
            <a:r>
              <a:rPr lang="tr-TR" sz="2000" b="1" dirty="0" smtClean="0"/>
              <a:t>değişik eşitliklerin </a:t>
            </a:r>
            <a:r>
              <a:rPr lang="tr-TR" sz="2000" b="1" dirty="0"/>
              <a:t>kullanımı </a:t>
            </a:r>
            <a:r>
              <a:rPr lang="tr-TR" sz="2000" b="1" dirty="0" smtClean="0"/>
              <a:t>ile 7 </a:t>
            </a:r>
            <a:r>
              <a:rPr lang="tr-TR" sz="2000" b="1" dirty="0"/>
              <a:t>temel büyüklükten elde edilen (</a:t>
            </a:r>
            <a:r>
              <a:rPr lang="tr-TR" sz="2000" b="1" dirty="0" smtClean="0"/>
              <a:t>türetilen) büyüklükler </a:t>
            </a:r>
            <a:r>
              <a:rPr lang="tr-TR" sz="2000" b="1" dirty="0"/>
              <a:t>için kullanılır</a:t>
            </a:r>
          </a:p>
          <a:p>
            <a:r>
              <a:rPr lang="nn-NO" sz="2000" b="1" dirty="0" smtClean="0">
                <a:solidFill>
                  <a:srgbClr val="0070C0"/>
                </a:solidFill>
              </a:rPr>
              <a:t>Örne</a:t>
            </a:r>
            <a:r>
              <a:rPr lang="tr-TR" sz="2000" b="1" dirty="0" smtClean="0">
                <a:solidFill>
                  <a:srgbClr val="0070C0"/>
                </a:solidFill>
              </a:rPr>
              <a:t>ğ</a:t>
            </a:r>
            <a:r>
              <a:rPr lang="nn-NO" sz="2000" b="1" dirty="0" smtClean="0">
                <a:solidFill>
                  <a:srgbClr val="0070C0"/>
                </a:solidFill>
              </a:rPr>
              <a:t>in</a:t>
            </a:r>
            <a:r>
              <a:rPr lang="nn-NO" sz="2000" b="1" dirty="0">
                <a:solidFill>
                  <a:srgbClr val="0070C0"/>
                </a:solidFill>
              </a:rPr>
              <a:t>, </a:t>
            </a:r>
            <a:r>
              <a:rPr lang="nn-NO" sz="2000" b="1" dirty="0"/>
              <a:t>birim zamanda alınan yol </a:t>
            </a:r>
            <a:r>
              <a:rPr lang="nn-NO" sz="2000" b="1" dirty="0" smtClean="0"/>
              <a:t>olarak</a:t>
            </a:r>
            <a:r>
              <a:rPr lang="tr-TR" sz="2000" b="1" dirty="0" smtClean="0"/>
              <a:t> tanımlanan </a:t>
            </a:r>
            <a:r>
              <a:rPr lang="tr-TR" sz="2000" b="1" dirty="0"/>
              <a:t>hız, </a:t>
            </a:r>
            <a:r>
              <a:rPr lang="tr-TR" sz="2000" b="1" dirty="0" smtClean="0"/>
              <a:t>türetilmiş</a:t>
            </a:r>
            <a:r>
              <a:rPr lang="tr-TR" sz="2000" dirty="0" smtClean="0"/>
              <a:t> </a:t>
            </a:r>
            <a:r>
              <a:rPr lang="tr-TR" sz="2000" b="1" dirty="0"/>
              <a:t>bir büyüklüktür </a:t>
            </a:r>
            <a:r>
              <a:rPr lang="tr-TR" sz="2000" b="1" dirty="0" smtClean="0"/>
              <a:t>ve iki </a:t>
            </a:r>
            <a:r>
              <a:rPr lang="tr-TR" sz="2000" b="1" dirty="0"/>
              <a:t>temel büyüklük olan uzaklık (uzunluk, </a:t>
            </a:r>
            <a:r>
              <a:rPr lang="tr-TR" sz="2000" b="1" dirty="0" smtClean="0"/>
              <a:t>yol) ve </a:t>
            </a:r>
            <a:r>
              <a:rPr lang="tr-TR" sz="2000" b="1" dirty="0"/>
              <a:t>zamanın </a:t>
            </a:r>
            <a:r>
              <a:rPr lang="tr-TR" sz="2000" b="1" dirty="0" smtClean="0"/>
              <a:t>kullanımından </a:t>
            </a:r>
            <a:r>
              <a:rPr lang="tr-TR" sz="2000" b="1" dirty="0"/>
              <a:t>elde </a:t>
            </a:r>
            <a:r>
              <a:rPr lang="tr-TR" sz="2000" b="1" dirty="0" smtClean="0">
                <a:solidFill>
                  <a:srgbClr val="C00000"/>
                </a:solidFill>
              </a:rPr>
              <a:t>edilmiştir </a:t>
            </a:r>
            <a:r>
              <a:rPr lang="tr-TR" sz="2000" b="1" dirty="0">
                <a:solidFill>
                  <a:srgbClr val="C00000"/>
                </a:solidFill>
              </a:rPr>
              <a:t>(m/s)</a:t>
            </a:r>
          </a:p>
          <a:p>
            <a:r>
              <a:rPr lang="tr-TR" sz="2000" b="1" dirty="0" smtClean="0"/>
              <a:t>Uluslararası </a:t>
            </a:r>
            <a:r>
              <a:rPr lang="tr-TR" sz="2000" b="1" dirty="0"/>
              <a:t>Birim Sistemi’nde hızın </a:t>
            </a:r>
            <a:r>
              <a:rPr lang="tr-TR" sz="2000" b="1" dirty="0" smtClean="0"/>
              <a:t>birimi m/s </a:t>
            </a:r>
            <a:r>
              <a:rPr lang="tr-TR" sz="2000" b="1" dirty="0"/>
              <a:t>olup iki temel birim olan metre (m) </a:t>
            </a:r>
            <a:r>
              <a:rPr lang="tr-TR" sz="2000" b="1" dirty="0" smtClean="0"/>
              <a:t>ve saniye </a:t>
            </a:r>
            <a:r>
              <a:rPr lang="tr-TR" sz="2000" b="1" dirty="0"/>
              <a:t>(s)’den </a:t>
            </a:r>
            <a:r>
              <a:rPr lang="tr-TR" sz="2000" b="1" dirty="0" smtClean="0"/>
              <a:t>türetilmiştir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4298951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Alan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rgbClr val="0070C0"/>
                </a:solidFill>
              </a:rPr>
              <a:t>Alan </a:t>
            </a:r>
            <a:r>
              <a:rPr lang="tr-TR" b="1" dirty="0">
                <a:solidFill>
                  <a:srgbClr val="0070C0"/>
                </a:solidFill>
              </a:rPr>
              <a:t>birimi: m2</a:t>
            </a:r>
          </a:p>
          <a:p>
            <a:r>
              <a:rPr lang="tr-TR" sz="2000" b="1" dirty="0" smtClean="0"/>
              <a:t>Özel </a:t>
            </a:r>
            <a:r>
              <a:rPr lang="tr-TR" sz="2000" b="1" dirty="0"/>
              <a:t>isimlendirme:</a:t>
            </a:r>
          </a:p>
          <a:p>
            <a:r>
              <a:rPr lang="tr-TR" sz="2000" b="1" dirty="0" smtClean="0"/>
              <a:t>100 </a:t>
            </a:r>
            <a:r>
              <a:rPr lang="tr-TR" sz="2000" b="1" dirty="0"/>
              <a:t>m2 = 1 ar,</a:t>
            </a:r>
          </a:p>
          <a:p>
            <a:r>
              <a:rPr lang="tr-TR" sz="2000" b="1" dirty="0" smtClean="0"/>
              <a:t>1000 </a:t>
            </a:r>
            <a:r>
              <a:rPr lang="tr-TR" sz="2000" b="1" dirty="0"/>
              <a:t>m2 = 1 dekar (da) (dönüm)</a:t>
            </a:r>
          </a:p>
          <a:p>
            <a:r>
              <a:rPr lang="tr-TR" sz="2000" b="1" dirty="0" smtClean="0"/>
              <a:t>10000 </a:t>
            </a:r>
            <a:r>
              <a:rPr lang="tr-TR" sz="2000" b="1" dirty="0"/>
              <a:t>m2 = 1 hektar (ha)</a:t>
            </a:r>
          </a:p>
          <a:p>
            <a:r>
              <a:rPr lang="tr-TR" sz="2000" b="1" dirty="0" smtClean="0"/>
              <a:t>1 </a:t>
            </a:r>
            <a:r>
              <a:rPr lang="tr-TR" sz="2000" b="1" dirty="0"/>
              <a:t>ha = 10 da</a:t>
            </a:r>
          </a:p>
          <a:p>
            <a:r>
              <a:rPr lang="tr-TR" sz="2000" b="1" dirty="0" smtClean="0"/>
              <a:t>ABD’de </a:t>
            </a:r>
            <a:r>
              <a:rPr lang="tr-TR" sz="2000" b="1" dirty="0"/>
              <a:t>yaygın olan alan birimi: </a:t>
            </a:r>
            <a:r>
              <a:rPr lang="tr-TR" sz="2000" b="1" dirty="0" err="1"/>
              <a:t>acre</a:t>
            </a:r>
            <a:endParaRPr lang="tr-TR" sz="2000" b="1" dirty="0"/>
          </a:p>
          <a:p>
            <a:r>
              <a:rPr lang="tr-TR" sz="2000" b="1" dirty="0" smtClean="0"/>
              <a:t>1 </a:t>
            </a:r>
            <a:r>
              <a:rPr lang="tr-TR" sz="2000" b="1" dirty="0" err="1"/>
              <a:t>acre</a:t>
            </a:r>
            <a:r>
              <a:rPr lang="tr-TR" sz="2000" b="1" dirty="0"/>
              <a:t> = 4.05 da = 0.405 ha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23" b="10056"/>
          <a:stretch/>
        </p:blipFill>
        <p:spPr>
          <a:xfrm>
            <a:off x="5088841" y="2924944"/>
            <a:ext cx="3642975" cy="302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154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Hacim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0070C0"/>
                </a:solidFill>
              </a:rPr>
              <a:t>Hacim </a:t>
            </a:r>
            <a:r>
              <a:rPr lang="tr-TR" sz="2000" b="1" dirty="0">
                <a:solidFill>
                  <a:srgbClr val="0070C0"/>
                </a:solidFill>
              </a:rPr>
              <a:t>birimi: m3</a:t>
            </a:r>
          </a:p>
          <a:p>
            <a:r>
              <a:rPr lang="tr-TR" sz="2000" b="1" dirty="0" smtClean="0"/>
              <a:t>Sıvı </a:t>
            </a:r>
            <a:r>
              <a:rPr lang="tr-TR" sz="2000" b="1" dirty="0"/>
              <a:t>hacimleri için Litre (L) ve m3 kullanılır.</a:t>
            </a:r>
          </a:p>
          <a:p>
            <a:r>
              <a:rPr lang="de-DE" sz="2000" b="1" dirty="0" smtClean="0"/>
              <a:t>1 </a:t>
            </a:r>
            <a:r>
              <a:rPr lang="de-DE" sz="2000" b="1" dirty="0"/>
              <a:t>L, 1 dm3’lük </a:t>
            </a:r>
            <a:r>
              <a:rPr lang="de-DE" sz="2000" b="1" dirty="0" err="1"/>
              <a:t>hacimdir</a:t>
            </a:r>
            <a:r>
              <a:rPr lang="de-DE" sz="2000" b="1" dirty="0"/>
              <a:t> (1 </a:t>
            </a:r>
            <a:r>
              <a:rPr lang="de-DE" sz="2000" b="1" dirty="0" err="1"/>
              <a:t>dm</a:t>
            </a:r>
            <a:r>
              <a:rPr lang="de-DE" sz="2000" b="1" dirty="0"/>
              <a:t>=10 cm)</a:t>
            </a:r>
          </a:p>
          <a:p>
            <a:r>
              <a:rPr lang="tr-TR" sz="2000" b="1" dirty="0"/>
              <a:t>1 L=1 dm3 (Litre hacim birimidir)</a:t>
            </a:r>
          </a:p>
          <a:p>
            <a:r>
              <a:rPr lang="tr-TR" sz="2000" b="1" dirty="0" smtClean="0"/>
              <a:t>ABD </a:t>
            </a:r>
            <a:r>
              <a:rPr lang="tr-TR" sz="2000" b="1" dirty="0"/>
              <a:t>ve </a:t>
            </a:r>
            <a:r>
              <a:rPr lang="tr-TR" sz="2000" b="1" dirty="0" smtClean="0"/>
              <a:t>İngiltere’de </a:t>
            </a:r>
            <a:r>
              <a:rPr lang="tr-TR" sz="2000" b="1" dirty="0"/>
              <a:t>hacim birimi </a:t>
            </a:r>
            <a:r>
              <a:rPr lang="tr-TR" sz="2000" b="1" dirty="0" smtClean="0"/>
              <a:t>olarak</a:t>
            </a:r>
          </a:p>
          <a:p>
            <a:pPr marL="0" indent="0">
              <a:buNone/>
            </a:pPr>
            <a:r>
              <a:rPr lang="tr-TR" sz="2000" b="1" dirty="0" smtClean="0"/>
              <a:t> </a:t>
            </a:r>
            <a:r>
              <a:rPr lang="tr-TR" sz="2000" b="1" dirty="0" err="1" smtClean="0">
                <a:solidFill>
                  <a:srgbClr val="0070C0"/>
                </a:solidFill>
              </a:rPr>
              <a:t>gallon</a:t>
            </a:r>
            <a:r>
              <a:rPr lang="tr-TR" sz="2000" b="1" dirty="0" smtClean="0">
                <a:solidFill>
                  <a:srgbClr val="0070C0"/>
                </a:solidFill>
              </a:rPr>
              <a:t> </a:t>
            </a:r>
            <a:r>
              <a:rPr lang="tr-TR" sz="2000" b="1" dirty="0">
                <a:solidFill>
                  <a:srgbClr val="0070C0"/>
                </a:solidFill>
              </a:rPr>
              <a:t>(</a:t>
            </a:r>
            <a:r>
              <a:rPr lang="tr-TR" sz="2000" b="1" dirty="0" err="1">
                <a:solidFill>
                  <a:srgbClr val="0070C0"/>
                </a:solidFill>
              </a:rPr>
              <a:t>gal</a:t>
            </a:r>
            <a:r>
              <a:rPr lang="tr-TR" sz="2000" b="1" dirty="0">
                <a:solidFill>
                  <a:srgbClr val="0070C0"/>
                </a:solidFill>
              </a:rPr>
              <a:t>) </a:t>
            </a:r>
            <a:r>
              <a:rPr lang="tr-TR" sz="2000" b="1" dirty="0"/>
              <a:t>kullanılır</a:t>
            </a:r>
          </a:p>
          <a:p>
            <a:r>
              <a:rPr lang="pt-BR" sz="2000" b="1" dirty="0"/>
              <a:t>1 gal = 3.785 L (ABD</a:t>
            </a:r>
            <a:r>
              <a:rPr lang="pt-BR" sz="2000" b="1" dirty="0" smtClean="0"/>
              <a:t>)</a:t>
            </a:r>
            <a:r>
              <a:rPr lang="tr-TR" sz="2000" b="1" dirty="0" smtClean="0"/>
              <a:t> = </a:t>
            </a:r>
            <a:r>
              <a:rPr lang="tr-TR" sz="2000" b="1" dirty="0"/>
              <a:t>4.55 L </a:t>
            </a:r>
            <a:r>
              <a:rPr lang="tr-TR" sz="2000" b="1" dirty="0" smtClean="0"/>
              <a:t>(İngiltere</a:t>
            </a:r>
            <a:r>
              <a:rPr lang="tr-TR" sz="2000" b="1" dirty="0"/>
              <a:t>)</a:t>
            </a:r>
          </a:p>
          <a:p>
            <a:r>
              <a:rPr lang="tr-TR" sz="2000" b="1" dirty="0"/>
              <a:t>1 varil = 42 ABD galonu = 159 L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0" t="10835" r="3172" b="1991"/>
          <a:stretch/>
        </p:blipFill>
        <p:spPr>
          <a:xfrm>
            <a:off x="5611090" y="1440872"/>
            <a:ext cx="2964873" cy="428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2776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Kilogram ve Litre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8846"/>
            <a:ext cx="8229600" cy="4525963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0070C0"/>
                </a:solidFill>
              </a:rPr>
              <a:t>Sıklıkla karıştırılan </a:t>
            </a:r>
            <a:r>
              <a:rPr lang="tr-TR" sz="2000" b="1" dirty="0">
                <a:solidFill>
                  <a:srgbClr val="0070C0"/>
                </a:solidFill>
              </a:rPr>
              <a:t>iki </a:t>
            </a:r>
            <a:r>
              <a:rPr lang="tr-TR" sz="2000" b="1" dirty="0" smtClean="0">
                <a:solidFill>
                  <a:srgbClr val="0070C0"/>
                </a:solidFill>
              </a:rPr>
              <a:t>birim!</a:t>
            </a:r>
            <a:endParaRPr lang="tr-TR" sz="2000" b="1" dirty="0">
              <a:solidFill>
                <a:srgbClr val="0070C0"/>
              </a:solidFill>
            </a:endParaRPr>
          </a:p>
          <a:p>
            <a:r>
              <a:rPr lang="tr-TR" sz="2000" b="1" dirty="0" smtClean="0"/>
              <a:t>Kg </a:t>
            </a:r>
            <a:r>
              <a:rPr lang="tr-TR" sz="2000" b="1" dirty="0"/>
              <a:t>kütle birimi, Litre hacim birimi (1 L=1 dm3</a:t>
            </a:r>
            <a:r>
              <a:rPr lang="tr-TR" sz="2000" b="1" dirty="0" smtClean="0"/>
              <a:t>)</a:t>
            </a:r>
          </a:p>
          <a:p>
            <a:pPr marL="0" indent="0">
              <a:buNone/>
            </a:pPr>
            <a:endParaRPr lang="tr-TR" sz="2000" b="1" dirty="0"/>
          </a:p>
          <a:p>
            <a:r>
              <a:rPr lang="sv-SE" sz="2000" b="1" dirty="0" smtClean="0"/>
              <a:t>Suyun yo</a:t>
            </a:r>
            <a:r>
              <a:rPr lang="tr-TR" sz="2000" b="1" dirty="0" smtClean="0"/>
              <a:t>ğ</a:t>
            </a:r>
            <a:r>
              <a:rPr lang="sv-SE" sz="2000" b="1" dirty="0" smtClean="0"/>
              <a:t>unlu</a:t>
            </a:r>
            <a:r>
              <a:rPr lang="tr-TR" sz="2000" b="1" dirty="0" smtClean="0"/>
              <a:t>ğ</a:t>
            </a:r>
            <a:r>
              <a:rPr lang="sv-SE" sz="2000" b="1" dirty="0" smtClean="0"/>
              <a:t>u </a:t>
            </a:r>
            <a:r>
              <a:rPr lang="sv-SE" sz="2000" b="1" dirty="0"/>
              <a:t>normal </a:t>
            </a:r>
            <a:r>
              <a:rPr lang="sv-SE" sz="2000" b="1" dirty="0" smtClean="0"/>
              <a:t>ko</a:t>
            </a:r>
            <a:r>
              <a:rPr lang="tr-TR" sz="2000" b="1" dirty="0" smtClean="0"/>
              <a:t>ş</a:t>
            </a:r>
            <a:r>
              <a:rPr lang="sv-SE" sz="2000" b="1" dirty="0" smtClean="0"/>
              <a:t>ullarda </a:t>
            </a:r>
            <a:r>
              <a:rPr lang="sv-SE" sz="2000" b="1" dirty="0"/>
              <a:t>1 </a:t>
            </a:r>
            <a:r>
              <a:rPr lang="sv-SE" sz="2000" b="1" dirty="0" smtClean="0"/>
              <a:t>g/cm3</a:t>
            </a:r>
            <a:r>
              <a:rPr lang="tr-TR" sz="2000" b="1" dirty="0" smtClean="0"/>
              <a:t> . </a:t>
            </a:r>
            <a:r>
              <a:rPr lang="sv-SE" sz="2000" b="1" dirty="0" smtClean="0"/>
              <a:t>Buna </a:t>
            </a:r>
            <a:r>
              <a:rPr lang="sv-SE" sz="2000" b="1" dirty="0"/>
              <a:t>göre, 1 L su, normal </a:t>
            </a:r>
            <a:r>
              <a:rPr lang="sv-SE" sz="2000" b="1" dirty="0" smtClean="0"/>
              <a:t>ko</a:t>
            </a:r>
            <a:r>
              <a:rPr lang="tr-TR" sz="2000" b="1" dirty="0" smtClean="0"/>
              <a:t>ş</a:t>
            </a:r>
            <a:r>
              <a:rPr lang="sv-SE" sz="2000" b="1" dirty="0" smtClean="0"/>
              <a:t>ullarda </a:t>
            </a:r>
            <a:r>
              <a:rPr lang="sv-SE" sz="2000" b="1" dirty="0"/>
              <a:t>1 kg </a:t>
            </a:r>
            <a:r>
              <a:rPr lang="sv-SE" sz="2000" b="1" dirty="0" smtClean="0"/>
              <a:t>kütleye</a:t>
            </a:r>
            <a:r>
              <a:rPr lang="tr-TR" sz="2000" b="1" dirty="0" smtClean="0"/>
              <a:t> sahiptir. </a:t>
            </a:r>
          </a:p>
          <a:p>
            <a:pPr marL="0" indent="0">
              <a:buNone/>
            </a:pPr>
            <a:r>
              <a:rPr lang="tr-TR" sz="2000" dirty="0" smtClean="0"/>
              <a:t> </a:t>
            </a:r>
            <a:r>
              <a:rPr lang="tr-TR" sz="2000" b="1" dirty="0"/>
              <a:t>Ancak </a:t>
            </a:r>
            <a:r>
              <a:rPr lang="tr-TR" sz="2000" b="1" dirty="0" smtClean="0"/>
              <a:t>yoğunluğu </a:t>
            </a:r>
            <a:r>
              <a:rPr lang="tr-TR" sz="2000" b="1" dirty="0"/>
              <a:t>1 g/cm3 </a:t>
            </a:r>
            <a:r>
              <a:rPr lang="tr-TR" sz="2000" b="1" dirty="0" smtClean="0"/>
              <a:t>değerinden </a:t>
            </a:r>
            <a:r>
              <a:rPr lang="tr-TR" sz="2000" b="1" dirty="0"/>
              <a:t>farklı </a:t>
            </a:r>
            <a:r>
              <a:rPr lang="tr-TR" sz="2000" b="1" dirty="0" smtClean="0"/>
              <a:t>olan maddeler </a:t>
            </a:r>
            <a:r>
              <a:rPr lang="tr-TR" sz="2000" b="1" dirty="0"/>
              <a:t>için bu kıyas </a:t>
            </a: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/>
              <a:t>(</a:t>
            </a:r>
            <a:r>
              <a:rPr lang="tr-TR" sz="2000" b="1" dirty="0"/>
              <a:t>1 L = 1 kg) </a:t>
            </a:r>
            <a:r>
              <a:rPr lang="tr-TR" sz="2000" b="1" dirty="0" smtClean="0"/>
              <a:t>doğru olmaz.</a:t>
            </a:r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 smtClean="0"/>
              <a:t>Örneğin yoğunluğu </a:t>
            </a:r>
            <a:r>
              <a:rPr lang="tr-TR" sz="2000" b="1" dirty="0"/>
              <a:t>0.8 g/cm3 olan </a:t>
            </a:r>
            <a:r>
              <a:rPr lang="tr-TR" sz="2000" b="1" dirty="0" smtClean="0"/>
              <a:t>zeytinyağının 1 </a:t>
            </a:r>
            <a:r>
              <a:rPr lang="tr-TR" sz="2000" b="1" dirty="0"/>
              <a:t>L’si 800 g veya 0.8 kg’dır</a:t>
            </a:r>
            <a:endParaRPr lang="tr-TR" sz="20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148" y="4949252"/>
            <a:ext cx="2085975" cy="12954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949252"/>
            <a:ext cx="1584176" cy="141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9642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Özgül </a:t>
            </a:r>
            <a:r>
              <a:rPr lang="tr-TR" b="1" dirty="0" smtClean="0">
                <a:solidFill>
                  <a:srgbClr val="C00000"/>
                </a:solidFill>
              </a:rPr>
              <a:t>Kütle/Ağırlık/Hacim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830481"/>
            <a:ext cx="8229600" cy="2985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0070C0"/>
                </a:solidFill>
              </a:rPr>
              <a:t>Özgül </a:t>
            </a:r>
            <a:r>
              <a:rPr lang="tr-TR" sz="2000" b="1" dirty="0">
                <a:solidFill>
                  <a:srgbClr val="0070C0"/>
                </a:solidFill>
              </a:rPr>
              <a:t>kütle (</a:t>
            </a:r>
            <a:r>
              <a:rPr lang="tr-TR" sz="2000" b="1" dirty="0" smtClean="0">
                <a:solidFill>
                  <a:srgbClr val="0070C0"/>
                </a:solidFill>
              </a:rPr>
              <a:t>yoğunluk</a:t>
            </a:r>
            <a:r>
              <a:rPr lang="tr-TR" sz="2000" b="1" dirty="0">
                <a:solidFill>
                  <a:srgbClr val="0070C0"/>
                </a:solidFill>
              </a:rPr>
              <a:t>): </a:t>
            </a:r>
            <a:r>
              <a:rPr lang="tr-TR" sz="2000" b="1" dirty="0"/>
              <a:t>birim hacmin (1 </a:t>
            </a:r>
            <a:r>
              <a:rPr lang="tr-TR" sz="2000" b="1" dirty="0" smtClean="0"/>
              <a:t>m3) sahip olduğu </a:t>
            </a:r>
            <a:r>
              <a:rPr lang="tr-TR" sz="2000" b="1" dirty="0"/>
              <a:t>kütle. Birimi, kg/m3. </a:t>
            </a:r>
            <a:endParaRPr lang="tr-TR" sz="2000" b="1" dirty="0" smtClean="0"/>
          </a:p>
          <a:p>
            <a:r>
              <a:rPr lang="tr-TR" sz="2000" b="1" dirty="0" smtClean="0"/>
              <a:t>4 ºC’deki suyun yoğunluğu </a:t>
            </a:r>
            <a:r>
              <a:rPr lang="tr-TR" sz="2000" b="1" u="sng" dirty="0"/>
              <a:t>1000 kg/m3 </a:t>
            </a:r>
            <a:r>
              <a:rPr lang="tr-TR" sz="2000" b="1" dirty="0"/>
              <a:t>veya 1 kg/dm3</a:t>
            </a:r>
            <a:r>
              <a:rPr lang="tr-TR" sz="2000" b="1" dirty="0" smtClean="0"/>
              <a:t>.</a:t>
            </a:r>
            <a:endParaRPr lang="tr-TR" sz="20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062" y="4806026"/>
            <a:ext cx="2809875" cy="100965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413" y="1628800"/>
            <a:ext cx="510540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48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ve Enerji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5122912" cy="4713387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Enerji</a:t>
            </a:r>
            <a:r>
              <a:rPr lang="tr-TR" sz="2000" b="1" dirty="0"/>
              <a:t>, bir sistemin </a:t>
            </a:r>
            <a:r>
              <a:rPr lang="tr-TR" sz="2000" b="1" dirty="0" smtClean="0"/>
              <a:t>iş</a:t>
            </a:r>
            <a:r>
              <a:rPr lang="tr-TR" sz="2000" dirty="0" smtClean="0"/>
              <a:t> </a:t>
            </a:r>
            <a:r>
              <a:rPr lang="tr-TR" sz="2000" b="1" dirty="0" smtClean="0"/>
              <a:t>yapabilme yeteneğidir</a:t>
            </a:r>
            <a:endParaRPr lang="tr-TR" sz="2000" b="1" dirty="0"/>
          </a:p>
          <a:p>
            <a:r>
              <a:rPr lang="tr-TR" sz="2000" b="1" dirty="0" smtClean="0"/>
              <a:t>Enerji</a:t>
            </a:r>
            <a:r>
              <a:rPr lang="tr-TR" sz="2000" b="1" dirty="0"/>
              <a:t>, yapılan </a:t>
            </a:r>
            <a:r>
              <a:rPr lang="tr-TR" sz="2000" b="1" dirty="0" smtClean="0"/>
              <a:t>iş</a:t>
            </a:r>
            <a:r>
              <a:rPr lang="tr-TR" sz="2000" dirty="0" smtClean="0"/>
              <a:t> </a:t>
            </a:r>
            <a:r>
              <a:rPr lang="tr-TR" sz="2000" b="1" dirty="0"/>
              <a:t>olarak da </a:t>
            </a:r>
            <a:r>
              <a:rPr lang="tr-TR" sz="2000" b="1" dirty="0" smtClean="0"/>
              <a:t>tanımlanır</a:t>
            </a:r>
            <a:r>
              <a:rPr lang="tr-TR" sz="2000" dirty="0" smtClean="0"/>
              <a:t> </a:t>
            </a:r>
            <a:r>
              <a:rPr lang="tr-TR" sz="2000" b="1" dirty="0"/>
              <a:t>, enerji ve ısı için aynı </a:t>
            </a:r>
            <a:r>
              <a:rPr lang="tr-TR" sz="2000" b="1" dirty="0" smtClean="0"/>
              <a:t>birim</a:t>
            </a:r>
          </a:p>
          <a:p>
            <a:pPr marL="0" indent="0">
              <a:buNone/>
            </a:pPr>
            <a:r>
              <a:rPr lang="tr-TR" sz="2000" b="1" dirty="0" smtClean="0"/>
              <a:t>(</a:t>
            </a:r>
            <a:r>
              <a:rPr lang="tr-TR" sz="2000" b="1" dirty="0" err="1"/>
              <a:t>Joule</a:t>
            </a:r>
            <a:r>
              <a:rPr lang="tr-TR" sz="2000" b="1" dirty="0"/>
              <a:t>, J)</a:t>
            </a:r>
          </a:p>
          <a:p>
            <a:r>
              <a:rPr lang="tr-TR" sz="2000" b="1" dirty="0" smtClean="0"/>
              <a:t>1 </a:t>
            </a:r>
            <a:r>
              <a:rPr lang="tr-TR" sz="2000" b="1" dirty="0" err="1"/>
              <a:t>Joule</a:t>
            </a:r>
            <a:r>
              <a:rPr lang="tr-TR" sz="2000" b="1" dirty="0"/>
              <a:t>: bir cismin 1 </a:t>
            </a:r>
            <a:r>
              <a:rPr lang="tr-TR" sz="2000" b="1" dirty="0" err="1"/>
              <a:t>N’luk</a:t>
            </a:r>
            <a:r>
              <a:rPr lang="tr-TR" sz="2000" b="1" dirty="0"/>
              <a:t> </a:t>
            </a:r>
            <a:r>
              <a:rPr lang="tr-TR" sz="2000" b="1" dirty="0" smtClean="0"/>
              <a:t>kuvvet </a:t>
            </a:r>
            <a:r>
              <a:rPr lang="nn-NO" sz="2000" b="1" dirty="0" smtClean="0"/>
              <a:t>uygulanarak </a:t>
            </a:r>
            <a:r>
              <a:rPr lang="nn-NO" sz="2000" b="1" dirty="0"/>
              <a:t>kendi </a:t>
            </a:r>
            <a:r>
              <a:rPr lang="nn-NO" sz="2000" b="1" dirty="0" smtClean="0"/>
              <a:t>do</a:t>
            </a:r>
            <a:r>
              <a:rPr lang="tr-TR" sz="2000" b="1" dirty="0" smtClean="0"/>
              <a:t>ğ</a:t>
            </a:r>
            <a:r>
              <a:rPr lang="nn-NO" sz="2000" b="1" dirty="0" smtClean="0"/>
              <a:t>rultusunda </a:t>
            </a:r>
            <a:r>
              <a:rPr lang="nn-NO" sz="2000" b="1" dirty="0"/>
              <a:t>1 m </a:t>
            </a:r>
            <a:r>
              <a:rPr lang="nn-NO" sz="2000" b="1" dirty="0" smtClean="0"/>
              <a:t>yol</a:t>
            </a:r>
            <a:r>
              <a:rPr lang="tr-TR" sz="2000" b="1" dirty="0" smtClean="0"/>
              <a:t> alması </a:t>
            </a:r>
            <a:r>
              <a:rPr lang="tr-TR" sz="2000" b="1" dirty="0"/>
              <a:t>ile yapılan </a:t>
            </a:r>
            <a:r>
              <a:rPr lang="tr-TR" sz="2000" b="1" dirty="0" smtClean="0"/>
              <a:t>iş</a:t>
            </a:r>
            <a:r>
              <a:rPr lang="tr-TR" sz="2000" dirty="0" smtClean="0"/>
              <a:t> </a:t>
            </a:r>
            <a:r>
              <a:rPr lang="tr-TR" sz="2000" b="1" dirty="0"/>
              <a:t>miktarı </a:t>
            </a: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/>
              <a:t>(</a:t>
            </a:r>
            <a:r>
              <a:rPr lang="tr-TR" sz="2000" b="1" dirty="0"/>
              <a:t>J=</a:t>
            </a:r>
            <a:r>
              <a:rPr lang="tr-TR" sz="2000" b="1" dirty="0" err="1"/>
              <a:t>N·m</a:t>
            </a:r>
            <a:r>
              <a:rPr lang="tr-TR" sz="2000" b="1" dirty="0"/>
              <a:t>)</a:t>
            </a:r>
          </a:p>
          <a:p>
            <a:r>
              <a:rPr lang="tr-TR" sz="2000" b="1" dirty="0" smtClean="0"/>
              <a:t>uygulanan </a:t>
            </a:r>
            <a:r>
              <a:rPr lang="tr-TR" sz="2000" b="1" dirty="0"/>
              <a:t>kuvvet ile cismin </a:t>
            </a:r>
            <a:r>
              <a:rPr lang="tr-TR" sz="2000" b="1" dirty="0" smtClean="0"/>
              <a:t>aldığı yolun çarpımı </a:t>
            </a:r>
            <a:r>
              <a:rPr lang="tr-TR" sz="2000" b="1" dirty="0"/>
              <a:t>ile hesaplanır</a:t>
            </a:r>
          </a:p>
          <a:p>
            <a:r>
              <a:rPr lang="tr-TR" sz="2000" b="1" dirty="0"/>
              <a:t>J = </a:t>
            </a:r>
            <a:r>
              <a:rPr lang="tr-TR" sz="2000" b="1" dirty="0" err="1"/>
              <a:t>N·m</a:t>
            </a:r>
            <a:r>
              <a:rPr lang="tr-TR" sz="2000" b="1" dirty="0"/>
              <a:t> = (</a:t>
            </a:r>
            <a:r>
              <a:rPr lang="tr-TR" sz="2000" b="1" dirty="0" err="1"/>
              <a:t>kg·m</a:t>
            </a:r>
            <a:r>
              <a:rPr lang="tr-TR" sz="2000" b="1" dirty="0"/>
              <a:t>/s2)·m = </a:t>
            </a:r>
            <a:r>
              <a:rPr lang="tr-TR" sz="2000" b="1" dirty="0" smtClean="0"/>
              <a:t>kg·m2/s2.m </a:t>
            </a:r>
            <a:r>
              <a:rPr lang="tr-TR" sz="2000" b="1" dirty="0"/>
              <a:t>= </a:t>
            </a:r>
            <a:r>
              <a:rPr lang="tr-TR" sz="2000" b="1" dirty="0" smtClean="0"/>
              <a:t>kg·m·s-2</a:t>
            </a:r>
            <a:endParaRPr lang="tr-TR" sz="20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980728"/>
            <a:ext cx="3024335" cy="32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74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Örnek-1</a:t>
            </a:r>
            <a:r>
              <a:rPr lang="tr-TR" sz="2000" b="1" dirty="0"/>
              <a:t>:</a:t>
            </a:r>
          </a:p>
          <a:p>
            <a:pPr marL="0" indent="0">
              <a:buNone/>
            </a:pPr>
            <a:r>
              <a:rPr lang="tr-TR" sz="2000" b="1" dirty="0"/>
              <a:t>- Yıl: 1983</a:t>
            </a:r>
          </a:p>
          <a:p>
            <a:pPr marL="0" indent="0">
              <a:buNone/>
            </a:pPr>
            <a:r>
              <a:rPr lang="tr-TR" sz="2000" b="1" dirty="0"/>
              <a:t>- Kanada’da havada </a:t>
            </a:r>
            <a:r>
              <a:rPr lang="tr-TR" sz="2000" b="1" dirty="0" smtClean="0"/>
              <a:t>yakıtı tükenen </a:t>
            </a:r>
            <a:r>
              <a:rPr lang="tr-TR" sz="2000" b="1" dirty="0"/>
              <a:t>bir yolcu </a:t>
            </a:r>
            <a:r>
              <a:rPr lang="tr-TR" sz="2000" b="1" dirty="0" smtClean="0"/>
              <a:t>uçağın zorunlu inişi</a:t>
            </a:r>
            <a:endParaRPr lang="tr-TR" sz="2000" b="1" dirty="0"/>
          </a:p>
          <a:p>
            <a:pPr marL="0" indent="0">
              <a:buNone/>
            </a:pPr>
            <a:r>
              <a:rPr lang="tr-TR" sz="2000" b="1" dirty="0"/>
              <a:t>- Sebep: birim </a:t>
            </a:r>
            <a:r>
              <a:rPr lang="tr-TR" sz="2000" b="1" dirty="0" smtClean="0"/>
              <a:t>dönüştürme hatası nedeniyle uçağa eksik yakıt </a:t>
            </a:r>
            <a:r>
              <a:rPr lang="tr-TR" sz="2000" b="1" dirty="0"/>
              <a:t>ikmali (</a:t>
            </a:r>
            <a:r>
              <a:rPr lang="tr-TR" sz="2000" b="1" dirty="0" smtClean="0"/>
              <a:t>Litre/Pound</a:t>
            </a:r>
            <a:r>
              <a:rPr lang="tr-TR" sz="2000" b="1" dirty="0"/>
              <a:t>)</a:t>
            </a:r>
          </a:p>
          <a:p>
            <a:pPr marL="0" indent="0">
              <a:buNone/>
            </a:pPr>
            <a:r>
              <a:rPr lang="de-DE" sz="2000" b="1" dirty="0"/>
              <a:t>(1 </a:t>
            </a:r>
            <a:r>
              <a:rPr lang="de-DE" sz="2000" b="1" dirty="0" err="1"/>
              <a:t>pound</a:t>
            </a:r>
            <a:r>
              <a:rPr lang="de-DE" sz="2000" b="1" dirty="0"/>
              <a:t> </a:t>
            </a:r>
            <a:r>
              <a:rPr lang="de-DE" sz="2000" b="1" dirty="0" err="1"/>
              <a:t>benzin</a:t>
            </a:r>
            <a:r>
              <a:rPr lang="de-DE" sz="2000" b="1" dirty="0"/>
              <a:t> = 0.32 L)</a:t>
            </a:r>
          </a:p>
          <a:p>
            <a:pPr marL="0" indent="0">
              <a:buNone/>
            </a:pPr>
            <a:r>
              <a:rPr lang="tr-TR" sz="2000" b="1" dirty="0"/>
              <a:t>(benzinin </a:t>
            </a:r>
            <a:r>
              <a:rPr lang="tr-TR" sz="2000" b="1" dirty="0" err="1"/>
              <a:t>younluu</a:t>
            </a:r>
            <a:r>
              <a:rPr lang="tr-TR" sz="2000" b="1" dirty="0"/>
              <a:t>: </a:t>
            </a:r>
            <a:r>
              <a:rPr lang="tr-TR" sz="2000" b="1" dirty="0" smtClean="0"/>
              <a:t>0.7kg/dm3</a:t>
            </a:r>
            <a:r>
              <a:rPr lang="tr-TR" sz="2000" b="1" dirty="0"/>
              <a:t>)</a:t>
            </a:r>
          </a:p>
          <a:p>
            <a:pPr marL="0" indent="0">
              <a:buNone/>
            </a:pPr>
            <a:r>
              <a:rPr lang="es-ES" sz="2000" b="1" dirty="0"/>
              <a:t>- 61 yolcu ve 8 mürettebat</a:t>
            </a:r>
            <a:endParaRPr lang="tr-TR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780928"/>
            <a:ext cx="2677548" cy="214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/>
              <a:t>Küçük hata          </a:t>
            </a:r>
            <a:r>
              <a:rPr lang="tr-TR" dirty="0" smtClean="0"/>
              <a:t> </a:t>
            </a:r>
            <a:r>
              <a:rPr lang="tr-TR" b="1" dirty="0" smtClean="0"/>
              <a:t>Büyük kayıp</a:t>
            </a:r>
            <a:endParaRPr lang="tr-TR" dirty="0"/>
          </a:p>
        </p:txBody>
      </p:sp>
      <p:sp>
        <p:nvSpPr>
          <p:cNvPr id="6" name="Sağ Ok 5"/>
          <p:cNvSpPr/>
          <p:nvPr/>
        </p:nvSpPr>
        <p:spPr>
          <a:xfrm>
            <a:off x="3851920" y="714903"/>
            <a:ext cx="122413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4174583" y="6165304"/>
            <a:ext cx="4366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/>
              <a:t>Kaynak: www.jimloy.com/math/metric.htm</a:t>
            </a:r>
          </a:p>
        </p:txBody>
      </p:sp>
    </p:spTree>
    <p:extLst>
      <p:ext uri="{BB962C8B-B14F-4D97-AF65-F5344CB8AC3E}">
        <p14:creationId xmlns:p14="http://schemas.microsoft.com/office/powerpoint/2010/main" val="17974168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 </a:t>
            </a:r>
            <a:r>
              <a:rPr lang="tr-TR" b="1" dirty="0">
                <a:solidFill>
                  <a:srgbClr val="C00000"/>
                </a:solidFill>
              </a:rPr>
              <a:t>ve Enerji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b="1" dirty="0" smtClean="0"/>
              <a:t>Di</a:t>
            </a:r>
            <a:r>
              <a:rPr lang="tr-TR" sz="2000" b="1" dirty="0" smtClean="0"/>
              <a:t>ğ</a:t>
            </a:r>
            <a:r>
              <a:rPr lang="pl-PL" sz="2000" b="1" dirty="0" smtClean="0"/>
              <a:t>er </a:t>
            </a:r>
            <a:r>
              <a:rPr lang="pl-PL" sz="2000" b="1" dirty="0"/>
              <a:t>bir </a:t>
            </a:r>
            <a:r>
              <a:rPr lang="pl-PL" sz="2000" b="1" dirty="0" smtClean="0"/>
              <a:t>i</a:t>
            </a:r>
            <a:r>
              <a:rPr lang="tr-TR" sz="2000" b="1" dirty="0"/>
              <a:t>ş</a:t>
            </a:r>
            <a:r>
              <a:rPr lang="pl-PL" sz="2000" b="1" dirty="0" smtClean="0"/>
              <a:t>/enerji bir</a:t>
            </a:r>
            <a:r>
              <a:rPr lang="tr-TR" sz="2000" b="1" dirty="0" smtClean="0"/>
              <a:t>i</a:t>
            </a:r>
            <a:r>
              <a:rPr lang="pl-PL" sz="2000" b="1" dirty="0" smtClean="0"/>
              <a:t>mi</a:t>
            </a:r>
            <a:r>
              <a:rPr lang="pl-PL" sz="2000" b="1" dirty="0"/>
              <a:t>: kW-h</a:t>
            </a:r>
          </a:p>
          <a:p>
            <a:r>
              <a:rPr lang="tr-TR" sz="2000" b="1" dirty="0" smtClean="0"/>
              <a:t>1 </a:t>
            </a:r>
            <a:r>
              <a:rPr lang="tr-TR" sz="2000" b="1" dirty="0"/>
              <a:t>kW-h: gücü 1 kW olan bir makinanın </a:t>
            </a:r>
            <a:r>
              <a:rPr lang="tr-TR" sz="2000" b="1" dirty="0" smtClean="0"/>
              <a:t>1 saatlik </a:t>
            </a:r>
            <a:r>
              <a:rPr lang="tr-TR" sz="2000" b="1" dirty="0"/>
              <a:t>sürede </a:t>
            </a:r>
            <a:r>
              <a:rPr lang="tr-TR" sz="2000" b="1" dirty="0" smtClean="0"/>
              <a:t>tükettiği </a:t>
            </a:r>
            <a:r>
              <a:rPr lang="tr-TR" sz="2000" b="1" dirty="0"/>
              <a:t>enerji veya </a:t>
            </a:r>
            <a:r>
              <a:rPr lang="tr-TR" sz="2000" b="1" dirty="0" smtClean="0"/>
              <a:t>yaptığı iş;</a:t>
            </a:r>
            <a:endParaRPr lang="tr-TR" sz="2000" b="1" dirty="0"/>
          </a:p>
          <a:p>
            <a:r>
              <a:rPr lang="pl-PL" sz="2000" b="1" dirty="0"/>
              <a:t>1 kW-h = 1000 W·h = 1000 (J/s)·3600 </a:t>
            </a:r>
            <a:r>
              <a:rPr lang="pl-PL" sz="2000" b="1" dirty="0" smtClean="0"/>
              <a:t>s</a:t>
            </a:r>
            <a:r>
              <a:rPr lang="tr-TR" sz="2000" b="1" dirty="0" smtClean="0"/>
              <a:t> =3600000 </a:t>
            </a:r>
            <a:r>
              <a:rPr lang="tr-TR" sz="2000" b="1" dirty="0"/>
              <a:t>J= 3.6 MJ</a:t>
            </a:r>
          </a:p>
          <a:p>
            <a:r>
              <a:rPr lang="pl-PL" sz="2000" b="1" dirty="0" smtClean="0"/>
              <a:t>1 </a:t>
            </a:r>
            <a:r>
              <a:rPr lang="pl-PL" sz="2000" b="1" dirty="0"/>
              <a:t>W güce sahip bir makina 1 s çalıma ile 1 </a:t>
            </a:r>
            <a:r>
              <a:rPr lang="pl-PL" sz="2000" b="1" dirty="0" smtClean="0"/>
              <a:t>J</a:t>
            </a:r>
            <a:r>
              <a:rPr lang="tr-TR" sz="2000" b="1" dirty="0" smtClean="0"/>
              <a:t> değerinde </a:t>
            </a:r>
            <a:r>
              <a:rPr lang="tr-TR" sz="2000" b="1" dirty="0"/>
              <a:t>enerji tüketir</a:t>
            </a:r>
          </a:p>
          <a:p>
            <a:r>
              <a:rPr lang="pl-PL" sz="2000" b="1" dirty="0"/>
              <a:t>1 J = 1W·s (1 W = 1 J/s)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501008"/>
            <a:ext cx="4104456" cy="262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1960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Güç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Güç</a:t>
            </a:r>
            <a:r>
              <a:rPr lang="tr-TR" sz="2000" b="1" dirty="0"/>
              <a:t>: birim zamanda yapılan </a:t>
            </a:r>
            <a:r>
              <a:rPr lang="tr-TR" sz="2000" b="1" dirty="0" smtClean="0"/>
              <a:t>iş, birimi </a:t>
            </a:r>
            <a:r>
              <a:rPr lang="tr-TR" sz="2000" b="1" dirty="0" err="1" smtClean="0"/>
              <a:t>Watt</a:t>
            </a:r>
            <a:r>
              <a:rPr lang="tr-TR" sz="2000" b="1" dirty="0" smtClean="0"/>
              <a:t> </a:t>
            </a:r>
            <a:r>
              <a:rPr lang="tr-TR" sz="2000" b="1" dirty="0"/>
              <a:t>(W)</a:t>
            </a:r>
          </a:p>
          <a:p>
            <a:r>
              <a:rPr lang="tr-TR" sz="2000" b="1" dirty="0" smtClean="0"/>
              <a:t>1 </a:t>
            </a:r>
            <a:r>
              <a:rPr lang="tr-TR" sz="2000" b="1" dirty="0"/>
              <a:t>W, 1 saniyede 1 </a:t>
            </a:r>
            <a:r>
              <a:rPr lang="tr-TR" sz="2000" b="1" dirty="0" err="1"/>
              <a:t>J’lük</a:t>
            </a:r>
            <a:r>
              <a:rPr lang="tr-TR" sz="2000" b="1" dirty="0"/>
              <a:t> </a:t>
            </a:r>
            <a:r>
              <a:rPr lang="tr-TR" sz="2000" b="1" dirty="0" smtClean="0"/>
              <a:t>iş</a:t>
            </a:r>
            <a:r>
              <a:rPr lang="tr-TR" sz="2000" dirty="0" smtClean="0"/>
              <a:t> </a:t>
            </a:r>
            <a:r>
              <a:rPr lang="tr-TR" sz="2000" b="1" dirty="0" smtClean="0"/>
              <a:t>sağlayan </a:t>
            </a:r>
            <a:r>
              <a:rPr lang="tr-TR" sz="2000" b="1" dirty="0"/>
              <a:t>güç miktarı</a:t>
            </a:r>
          </a:p>
          <a:p>
            <a:r>
              <a:rPr lang="tr-TR" sz="2000" b="1" dirty="0" smtClean="0"/>
              <a:t>1 </a:t>
            </a:r>
            <a:r>
              <a:rPr lang="tr-TR" sz="2000" b="1" dirty="0"/>
              <a:t>kW gücündeki bir makine, 1 saniyede </a:t>
            </a:r>
            <a:r>
              <a:rPr lang="tr-TR" sz="2000" b="1" dirty="0" smtClean="0"/>
              <a:t>1000 </a:t>
            </a:r>
            <a:r>
              <a:rPr lang="tr-TR" sz="2000" b="1" dirty="0" err="1" smtClean="0"/>
              <a:t>J’lük</a:t>
            </a:r>
            <a:r>
              <a:rPr lang="tr-TR" sz="2000" b="1" dirty="0" smtClean="0"/>
              <a:t> iş</a:t>
            </a:r>
            <a:r>
              <a:rPr lang="tr-TR" sz="2000" dirty="0" smtClean="0"/>
              <a:t> </a:t>
            </a:r>
            <a:r>
              <a:rPr lang="tr-TR" sz="2000" b="1" dirty="0" smtClean="0"/>
              <a:t>sağlayabilir</a:t>
            </a:r>
            <a:r>
              <a:rPr lang="tr-TR" sz="2000" b="1" dirty="0"/>
              <a:t>.</a:t>
            </a:r>
          </a:p>
          <a:p>
            <a:r>
              <a:rPr lang="tr-TR" sz="2000" b="1" dirty="0"/>
              <a:t>Güç = </a:t>
            </a:r>
            <a:r>
              <a:rPr lang="tr-TR" sz="2000" dirty="0"/>
              <a:t> </a:t>
            </a:r>
            <a:r>
              <a:rPr lang="tr-TR" sz="2000" b="1" dirty="0" smtClean="0"/>
              <a:t>İş / </a:t>
            </a:r>
            <a:r>
              <a:rPr lang="tr-TR" sz="2000" b="1" dirty="0"/>
              <a:t>Zaman </a:t>
            </a:r>
            <a:r>
              <a:rPr lang="tr-TR" sz="2000" b="1" dirty="0" smtClean="0"/>
              <a:t>= (</a:t>
            </a:r>
            <a:r>
              <a:rPr lang="tr-TR" sz="2000" b="1" dirty="0" err="1" smtClean="0"/>
              <a:t>Kuvvet×Yol</a:t>
            </a:r>
            <a:r>
              <a:rPr lang="tr-TR" sz="2000" b="1" dirty="0" smtClean="0"/>
              <a:t>) = </a:t>
            </a:r>
            <a:r>
              <a:rPr lang="tr-TR" sz="2000" b="1" dirty="0"/>
              <a:t>(Kuvvet × Yol) / Zaman</a:t>
            </a:r>
          </a:p>
          <a:p>
            <a:r>
              <a:rPr lang="tr-TR" sz="2000" b="1" dirty="0"/>
              <a:t>= Kuvvet × Hız</a:t>
            </a:r>
          </a:p>
          <a:p>
            <a:r>
              <a:rPr lang="tr-TR" sz="2000" b="1" dirty="0" smtClean="0"/>
              <a:t>W </a:t>
            </a:r>
            <a:r>
              <a:rPr lang="tr-TR" sz="2000" b="1" dirty="0"/>
              <a:t>= J/s = (</a:t>
            </a:r>
            <a:r>
              <a:rPr lang="tr-TR" sz="2000" b="1" dirty="0" err="1"/>
              <a:t>N·m</a:t>
            </a:r>
            <a:r>
              <a:rPr lang="tr-TR" sz="2000" b="1" dirty="0"/>
              <a:t>)/s = (</a:t>
            </a:r>
            <a:r>
              <a:rPr lang="tr-TR" sz="2000" b="1" dirty="0" err="1"/>
              <a:t>kg·m</a:t>
            </a:r>
            <a:r>
              <a:rPr lang="tr-TR" sz="2000" b="1" dirty="0"/>
              <a:t>/s2)·m/s</a:t>
            </a:r>
          </a:p>
          <a:p>
            <a:r>
              <a:rPr lang="tr-TR" sz="2000" b="1" dirty="0"/>
              <a:t>= kg·m2/s3 = kg·m2·s-3</a:t>
            </a:r>
          </a:p>
          <a:p>
            <a:r>
              <a:rPr lang="tr-TR" sz="2000" b="1" dirty="0" smtClean="0"/>
              <a:t>Diğer </a:t>
            </a:r>
            <a:r>
              <a:rPr lang="tr-TR" sz="2000" b="1" dirty="0"/>
              <a:t>bir güç birimi: Beygir Gücü (BG)</a:t>
            </a:r>
          </a:p>
          <a:p>
            <a:r>
              <a:rPr lang="pl-PL" sz="2000" b="1" dirty="0"/>
              <a:t>1 BG = 735.5 W </a:t>
            </a:r>
            <a:r>
              <a:rPr lang="pl-PL" sz="2000" dirty="0"/>
              <a:t> </a:t>
            </a:r>
            <a:r>
              <a:rPr lang="pl-PL" sz="2000" b="1" dirty="0"/>
              <a:t>0.736 kW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309" y="3861048"/>
            <a:ext cx="24765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7899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Basınç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Basınç</a:t>
            </a:r>
            <a:r>
              <a:rPr lang="tr-TR" sz="2000" b="1" dirty="0"/>
              <a:t>: birim alana etkiyen kuvvet</a:t>
            </a:r>
          </a:p>
          <a:p>
            <a:r>
              <a:rPr lang="tr-TR" sz="2000" b="1" dirty="0"/>
              <a:t>Basınç: Kuvvet/Alan veya </a:t>
            </a:r>
            <a:r>
              <a:rPr lang="tr-TR" sz="2000" b="1" dirty="0" smtClean="0"/>
              <a:t>Ağırlık/Alan</a:t>
            </a:r>
            <a:endParaRPr lang="tr-TR" sz="2000" b="1" dirty="0"/>
          </a:p>
          <a:p>
            <a:r>
              <a:rPr lang="tr-TR" sz="2000" b="1" dirty="0" smtClean="0"/>
              <a:t>Birimi </a:t>
            </a:r>
            <a:r>
              <a:rPr lang="tr-TR" sz="2000" b="1" dirty="0"/>
              <a:t>Pascal (</a:t>
            </a:r>
            <a:r>
              <a:rPr lang="tr-TR" sz="2000" b="1" dirty="0" err="1"/>
              <a:t>Pa</a:t>
            </a:r>
            <a:r>
              <a:rPr lang="tr-TR" sz="2000" b="1" dirty="0"/>
              <a:t>=N/m2)</a:t>
            </a:r>
          </a:p>
          <a:p>
            <a:r>
              <a:rPr lang="nn-NO" sz="2000" b="1" dirty="0" smtClean="0"/>
              <a:t>1 </a:t>
            </a:r>
            <a:r>
              <a:rPr lang="nn-NO" sz="2000" b="1" dirty="0"/>
              <a:t>Pa: 1 m2’lik düz bir yüzey üzerinde 1 </a:t>
            </a:r>
            <a:r>
              <a:rPr lang="nn-NO" sz="2000" b="1" dirty="0" smtClean="0"/>
              <a:t>N’luk</a:t>
            </a:r>
            <a:r>
              <a:rPr lang="tr-TR" sz="2000" b="1" dirty="0" smtClean="0"/>
              <a:t> bir </a:t>
            </a:r>
            <a:r>
              <a:rPr lang="tr-TR" sz="2000" b="1" dirty="0"/>
              <a:t>kuvvet meydana getiren baskı etkisi</a:t>
            </a:r>
          </a:p>
          <a:p>
            <a:r>
              <a:rPr lang="tr-TR" sz="2000" b="1" dirty="0" err="1" smtClean="0"/>
              <a:t>Pa</a:t>
            </a:r>
            <a:r>
              <a:rPr lang="tr-TR" sz="2000" b="1" dirty="0"/>
              <a:t>, uygulamada </a:t>
            </a:r>
            <a:r>
              <a:rPr lang="tr-TR" sz="2000" b="1" dirty="0" smtClean="0"/>
              <a:t>karşılaşılan </a:t>
            </a:r>
            <a:r>
              <a:rPr lang="tr-TR" sz="2000" b="1" dirty="0"/>
              <a:t>basınçlara </a:t>
            </a:r>
            <a:r>
              <a:rPr lang="tr-TR" sz="2000" b="1" dirty="0" smtClean="0"/>
              <a:t>kıyasla küçük </a:t>
            </a:r>
            <a:r>
              <a:rPr lang="tr-TR" sz="2000" b="1" dirty="0"/>
              <a:t>bir birimdir (katları </a:t>
            </a:r>
            <a:r>
              <a:rPr lang="tr-TR" sz="2000" b="1" dirty="0" err="1"/>
              <a:t>kPa</a:t>
            </a:r>
            <a:r>
              <a:rPr lang="tr-TR" sz="2000" b="1" dirty="0"/>
              <a:t>, </a:t>
            </a:r>
            <a:r>
              <a:rPr lang="tr-TR" sz="2000" b="1" dirty="0" err="1"/>
              <a:t>MPa</a:t>
            </a:r>
            <a:r>
              <a:rPr lang="tr-TR" sz="2000" b="1" dirty="0"/>
              <a:t>)</a:t>
            </a:r>
          </a:p>
          <a:p>
            <a:r>
              <a:rPr lang="tr-TR" sz="2000" b="1" dirty="0" smtClean="0"/>
              <a:t>Diğer </a:t>
            </a:r>
            <a:r>
              <a:rPr lang="tr-TR" sz="2000" b="1" dirty="0"/>
              <a:t>bir basınç birimi: bar</a:t>
            </a:r>
          </a:p>
          <a:p>
            <a:r>
              <a:rPr lang="pt-BR" sz="2000" b="1" dirty="0"/>
              <a:t>1 bar = 10</a:t>
            </a:r>
            <a:r>
              <a:rPr lang="pt-BR" sz="2400" b="1" dirty="0"/>
              <a:t>5</a:t>
            </a:r>
            <a:r>
              <a:rPr lang="pt-BR" sz="2000" b="1" dirty="0"/>
              <a:t> Pa = 10</a:t>
            </a:r>
            <a:r>
              <a:rPr lang="pt-BR" sz="2400" b="1" dirty="0"/>
              <a:t>5</a:t>
            </a:r>
            <a:r>
              <a:rPr lang="pt-BR" sz="2000" b="1" dirty="0"/>
              <a:t> N/m2</a:t>
            </a:r>
            <a:endParaRPr lang="tr-TR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933056"/>
            <a:ext cx="2158258" cy="2401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75460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Hız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Birim </a:t>
            </a:r>
            <a:r>
              <a:rPr lang="tr-TR" sz="2000" b="1" dirty="0"/>
              <a:t>zamanda alınan yol</a:t>
            </a:r>
          </a:p>
          <a:p>
            <a:r>
              <a:rPr lang="tr-TR" sz="2000" b="1" dirty="0" smtClean="0"/>
              <a:t>‘</a:t>
            </a:r>
            <a:r>
              <a:rPr lang="tr-TR" sz="2000" b="1" dirty="0"/>
              <a:t>V’ veya ‘v’ ile gösterilir, Birimi m/s</a:t>
            </a:r>
          </a:p>
          <a:p>
            <a:r>
              <a:rPr lang="tr-TR" sz="2000" b="1" dirty="0" smtClean="0"/>
              <a:t>km/h </a:t>
            </a:r>
            <a:r>
              <a:rPr lang="tr-TR" sz="2000" b="1" dirty="0"/>
              <a:t>birimi de sıklıkla kullanılır</a:t>
            </a:r>
          </a:p>
          <a:p>
            <a:r>
              <a:rPr lang="tr-TR" sz="2000" b="1" dirty="0" smtClean="0"/>
              <a:t>m/s </a:t>
            </a:r>
            <a:r>
              <a:rPr lang="tr-TR" sz="2000" b="1" dirty="0"/>
              <a:t>ve km/h arası birim </a:t>
            </a:r>
            <a:r>
              <a:rPr lang="tr-TR" sz="2000" b="1" dirty="0" smtClean="0"/>
              <a:t>dönüşümü </a:t>
            </a:r>
            <a:r>
              <a:rPr lang="tr-TR" sz="2000" b="1" dirty="0"/>
              <a:t>önemli:</a:t>
            </a:r>
          </a:p>
          <a:p>
            <a:endParaRPr lang="tr-TR" sz="2000" b="1" dirty="0"/>
          </a:p>
          <a:p>
            <a:r>
              <a:rPr lang="pt-BR" sz="2000" b="1" dirty="0" smtClean="0"/>
              <a:t>Örnek</a:t>
            </a:r>
            <a:r>
              <a:rPr lang="pt-BR" sz="2000" b="1" dirty="0"/>
              <a:t>: 10 km/h= 2.78 m/s</a:t>
            </a:r>
          </a:p>
          <a:p>
            <a:r>
              <a:rPr lang="tr-TR" sz="2000" b="1" dirty="0" smtClean="0"/>
              <a:t>1 </a:t>
            </a:r>
            <a:r>
              <a:rPr lang="tr-TR" sz="2000" b="1" dirty="0"/>
              <a:t>m/s=3.6 km/h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852" y="1052736"/>
            <a:ext cx="2705100" cy="168592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090" y="3356992"/>
            <a:ext cx="4160862" cy="285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2839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Dairesel Harekette Hız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508920"/>
            <a:ext cx="8229600" cy="3617243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Dairesel </a:t>
            </a:r>
            <a:r>
              <a:rPr lang="tr-TR" sz="2000" b="1" dirty="0"/>
              <a:t>harekette, hız, </a:t>
            </a:r>
            <a:r>
              <a:rPr lang="tr-TR" sz="2000" b="1" dirty="0" err="1"/>
              <a:t>açısal</a:t>
            </a:r>
            <a:r>
              <a:rPr lang="tr-TR" sz="2000" b="1" dirty="0"/>
              <a:t> hız </a:t>
            </a:r>
            <a:r>
              <a:rPr lang="tr-TR" sz="2000" b="1" dirty="0" smtClean="0"/>
              <a:t>olarak adlandırılır</a:t>
            </a:r>
            <a:r>
              <a:rPr lang="tr-TR" sz="2000" b="1" dirty="0"/>
              <a:t>, </a:t>
            </a:r>
            <a:r>
              <a:rPr lang="tr-TR" sz="2000" b="1" dirty="0" smtClean="0"/>
              <a:t>‘</a:t>
            </a:r>
            <a:r>
              <a:rPr lang="el-GR" sz="2000" b="1" dirty="0" smtClean="0"/>
              <a:t>ω</a:t>
            </a:r>
            <a:r>
              <a:rPr lang="tr-TR" sz="2000" b="1" dirty="0" smtClean="0"/>
              <a:t>’ </a:t>
            </a:r>
            <a:r>
              <a:rPr lang="tr-TR" sz="2000" b="1" dirty="0"/>
              <a:t>ile gösterilir, birimi </a:t>
            </a:r>
            <a:r>
              <a:rPr lang="tr-TR" sz="2000" b="1" dirty="0" err="1"/>
              <a:t>rad</a:t>
            </a:r>
            <a:r>
              <a:rPr lang="tr-TR" sz="2000" b="1" dirty="0"/>
              <a:t>/s</a:t>
            </a:r>
          </a:p>
          <a:p>
            <a:r>
              <a:rPr lang="tr-TR" sz="2000" b="1" dirty="0" smtClean="0"/>
              <a:t>Birim </a:t>
            </a:r>
            <a:r>
              <a:rPr lang="tr-TR" sz="2000" b="1" dirty="0"/>
              <a:t>zamandaki (1 saniye veya 1 </a:t>
            </a:r>
            <a:r>
              <a:rPr lang="tr-TR" sz="2000" b="1" dirty="0" smtClean="0"/>
              <a:t>dakika) devir </a:t>
            </a:r>
            <a:r>
              <a:rPr lang="tr-TR" sz="2000" b="1" dirty="0"/>
              <a:t>sayısı olarak da </a:t>
            </a:r>
            <a:r>
              <a:rPr lang="tr-TR" sz="2000" b="1" dirty="0" smtClean="0"/>
              <a:t>kullanılır</a:t>
            </a:r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 smtClean="0"/>
              <a:t>Makinalarda </a:t>
            </a:r>
            <a:r>
              <a:rPr lang="tr-TR" sz="2000" b="1" dirty="0"/>
              <a:t>bulunan millerin dönme </a:t>
            </a:r>
            <a:r>
              <a:rPr lang="tr-TR" sz="2000" b="1" dirty="0" smtClean="0"/>
              <a:t>hızı </a:t>
            </a:r>
            <a:r>
              <a:rPr lang="nn-NO" sz="2000" b="1" dirty="0" smtClean="0"/>
              <a:t>genellikle </a:t>
            </a:r>
            <a:r>
              <a:rPr lang="nn-NO" sz="2000" b="1" dirty="0"/>
              <a:t>birim zamandaki devir sayısı </a:t>
            </a:r>
            <a:r>
              <a:rPr lang="nn-NO" sz="2000" b="1" dirty="0" smtClean="0"/>
              <a:t>olarak</a:t>
            </a:r>
            <a:r>
              <a:rPr lang="tr-TR" sz="2000" b="1" dirty="0" smtClean="0"/>
              <a:t> ifade edilir</a:t>
            </a:r>
          </a:p>
          <a:p>
            <a:endParaRPr lang="tr-TR" sz="2000" b="1" dirty="0"/>
          </a:p>
          <a:p>
            <a:r>
              <a:rPr lang="tr-TR" sz="2000" b="1" dirty="0" smtClean="0"/>
              <a:t>Dakikadaki </a:t>
            </a:r>
            <a:r>
              <a:rPr lang="tr-TR" sz="2000" b="1" dirty="0"/>
              <a:t>devir sayısı için; </a:t>
            </a:r>
            <a:r>
              <a:rPr lang="tr-TR" sz="2000" b="1" dirty="0" smtClean="0"/>
              <a:t>d/d </a:t>
            </a:r>
            <a:r>
              <a:rPr lang="sv-SE" sz="2000" b="1" dirty="0" smtClean="0"/>
              <a:t>veya </a:t>
            </a:r>
            <a:r>
              <a:rPr lang="sv-SE" sz="2000" b="1" dirty="0"/>
              <a:t>rpm (revolution per minute) kullanılır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777799"/>
            <a:ext cx="15240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3947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İvme</a:t>
            </a:r>
            <a:r>
              <a:rPr lang="tr-TR" b="1" dirty="0">
                <a:solidFill>
                  <a:srgbClr val="C00000"/>
                </a:solidFill>
              </a:rPr>
              <a:t/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Hızın </a:t>
            </a:r>
            <a:r>
              <a:rPr lang="tr-TR" sz="2000" b="1" dirty="0"/>
              <a:t>birim zamandaki (1 s) </a:t>
            </a:r>
            <a:r>
              <a:rPr lang="tr-TR" sz="2000" b="1" dirty="0" smtClean="0"/>
              <a:t>değişimi</a:t>
            </a:r>
            <a:endParaRPr lang="tr-TR" sz="2000" b="1" dirty="0"/>
          </a:p>
          <a:p>
            <a:r>
              <a:rPr lang="tr-TR" sz="2000" b="1" dirty="0" smtClean="0"/>
              <a:t>‘</a:t>
            </a:r>
            <a:r>
              <a:rPr lang="tr-TR" sz="2000" b="1" dirty="0"/>
              <a:t>a’ ile gösterilir</a:t>
            </a:r>
          </a:p>
          <a:p>
            <a:r>
              <a:rPr lang="tr-TR" sz="2000" b="1" dirty="0" smtClean="0"/>
              <a:t>Birimi </a:t>
            </a:r>
            <a:r>
              <a:rPr lang="tr-TR" sz="2000" b="1" dirty="0"/>
              <a:t>(m/s)/s = m/s2</a:t>
            </a:r>
          </a:p>
          <a:p>
            <a:r>
              <a:rPr lang="tr-TR" sz="2000" b="1" dirty="0" smtClean="0"/>
              <a:t>Artan </a:t>
            </a:r>
            <a:r>
              <a:rPr lang="tr-TR" sz="2000" b="1" dirty="0"/>
              <a:t>hızlarda pozitif, azalan hızlarda negatif</a:t>
            </a:r>
          </a:p>
          <a:p>
            <a:r>
              <a:rPr lang="tr-TR" sz="2000" b="1" dirty="0" smtClean="0"/>
              <a:t>Yerçekimi </a:t>
            </a:r>
            <a:r>
              <a:rPr lang="tr-TR" sz="2000" b="1" dirty="0"/>
              <a:t>ivmesi ‘g’ ile gösterilir (9.81 m/s2)</a:t>
            </a:r>
          </a:p>
          <a:p>
            <a:r>
              <a:rPr lang="tr-TR" sz="2000" b="1" dirty="0" smtClean="0"/>
              <a:t>Dairesel </a:t>
            </a:r>
            <a:r>
              <a:rPr lang="tr-TR" sz="2000" b="1" dirty="0"/>
              <a:t>harekette ivme, </a:t>
            </a:r>
            <a:r>
              <a:rPr lang="tr-TR" sz="2000" b="1" dirty="0" err="1"/>
              <a:t>açısal</a:t>
            </a:r>
            <a:r>
              <a:rPr lang="tr-TR" sz="2000" b="1" dirty="0"/>
              <a:t> ivme olarak</a:t>
            </a:r>
          </a:p>
          <a:p>
            <a:r>
              <a:rPr lang="tr-TR" sz="2000" b="1" dirty="0"/>
              <a:t>adlandırılır, ‘’ ile gösterilir, birimi </a:t>
            </a:r>
            <a:r>
              <a:rPr lang="tr-TR" sz="2000" b="1" dirty="0" err="1"/>
              <a:t>rad</a:t>
            </a:r>
            <a:r>
              <a:rPr lang="tr-TR" sz="2000" b="1" dirty="0"/>
              <a:t>/s2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348880"/>
            <a:ext cx="211455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5844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Debi 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Bir </a:t>
            </a:r>
            <a:r>
              <a:rPr lang="tr-TR" sz="2000" b="1" dirty="0"/>
              <a:t>boru veya kanaldan birim zamanda </a:t>
            </a:r>
            <a:r>
              <a:rPr lang="tr-TR" sz="2000" b="1" dirty="0" smtClean="0"/>
              <a:t>akan akışkan </a:t>
            </a:r>
            <a:r>
              <a:rPr lang="tr-TR" sz="2000" b="1" dirty="0"/>
              <a:t>miktarı</a:t>
            </a:r>
          </a:p>
          <a:p>
            <a:r>
              <a:rPr lang="pl-PL" sz="2000" b="1" dirty="0" smtClean="0"/>
              <a:t>‘</a:t>
            </a:r>
            <a:r>
              <a:rPr lang="pl-PL" sz="2000" b="1" dirty="0"/>
              <a:t>Q’ ile gösterilir, birimi m3/s</a:t>
            </a:r>
          </a:p>
          <a:p>
            <a:r>
              <a:rPr lang="tr-TR" sz="2000" b="1" dirty="0" smtClean="0"/>
              <a:t>L/s </a:t>
            </a:r>
            <a:r>
              <a:rPr lang="tr-TR" sz="2000" b="1" dirty="0"/>
              <a:t>birimi de sıklıkla kullanılır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708920"/>
            <a:ext cx="3966139" cy="311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2540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Debi 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Kapalı </a:t>
            </a:r>
            <a:r>
              <a:rPr lang="tr-TR" sz="2000" b="1" dirty="0"/>
              <a:t>bir boru sisteminden akan </a:t>
            </a:r>
            <a:r>
              <a:rPr lang="tr-TR" sz="2000" b="1" dirty="0" smtClean="0"/>
              <a:t>akışkanın debisi</a:t>
            </a:r>
            <a:r>
              <a:rPr lang="tr-TR" sz="2000" b="1" dirty="0"/>
              <a:t>, </a:t>
            </a:r>
            <a:r>
              <a:rPr lang="tr-TR" sz="2000" b="1" dirty="0" smtClean="0"/>
              <a:t>akışkanın akış</a:t>
            </a:r>
            <a:r>
              <a:rPr lang="tr-TR" sz="2000" dirty="0" smtClean="0"/>
              <a:t> </a:t>
            </a:r>
            <a:r>
              <a:rPr lang="tr-TR" sz="2000" b="1" dirty="0"/>
              <a:t>hızı ile borunun </a:t>
            </a:r>
            <a:r>
              <a:rPr lang="tr-TR" sz="2000" b="1" dirty="0" smtClean="0"/>
              <a:t>kesit alanının </a:t>
            </a:r>
            <a:r>
              <a:rPr lang="tr-TR" sz="2000" b="1" dirty="0"/>
              <a:t>(tam dolu </a:t>
            </a:r>
            <a:r>
              <a:rPr lang="tr-TR" sz="2000" b="1" dirty="0" smtClean="0"/>
              <a:t>akışta</a:t>
            </a:r>
            <a:r>
              <a:rPr lang="tr-TR" sz="2000" b="1" dirty="0"/>
              <a:t>) çarpımına </a:t>
            </a:r>
            <a:r>
              <a:rPr lang="tr-TR" sz="2000" b="1" dirty="0" smtClean="0"/>
              <a:t>eşittir</a:t>
            </a:r>
            <a:r>
              <a:rPr lang="tr-TR" sz="2000" b="1" dirty="0"/>
              <a:t>.</a:t>
            </a:r>
          </a:p>
          <a:p>
            <a:r>
              <a:rPr lang="tr-TR" sz="2000" b="1" dirty="0"/>
              <a:t>Q = A . V</a:t>
            </a:r>
          </a:p>
          <a:p>
            <a:r>
              <a:rPr lang="tr-TR" sz="2000" b="1" dirty="0"/>
              <a:t>(m3/s) = (m2).(m/s)</a:t>
            </a:r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/>
              <a:t>Örnek</a:t>
            </a:r>
            <a:r>
              <a:rPr lang="tr-TR" sz="2000" b="1" dirty="0"/>
              <a:t>: </a:t>
            </a:r>
            <a:r>
              <a:rPr lang="tr-TR" sz="2000" b="1" dirty="0" smtClean="0"/>
              <a:t>İç </a:t>
            </a:r>
            <a:r>
              <a:rPr lang="tr-TR" sz="2000" b="1" dirty="0"/>
              <a:t>çapı 20 cm olan bir borudan, </a:t>
            </a:r>
            <a:r>
              <a:rPr lang="tr-TR" sz="2000" b="1" dirty="0" smtClean="0"/>
              <a:t>tam dolu akış</a:t>
            </a:r>
            <a:r>
              <a:rPr lang="tr-TR" sz="2000" dirty="0" smtClean="0"/>
              <a:t> </a:t>
            </a:r>
            <a:r>
              <a:rPr lang="tr-TR" sz="2000" b="1" dirty="0"/>
              <a:t>durumunda, 1 m/s hızla akan </a:t>
            </a:r>
            <a:r>
              <a:rPr lang="tr-TR" sz="2000" b="1" dirty="0" smtClean="0"/>
              <a:t>suyun debisi </a:t>
            </a:r>
            <a:r>
              <a:rPr lang="tr-TR" sz="2000" b="1" dirty="0"/>
              <a:t>ne olur? </a:t>
            </a:r>
            <a:endParaRPr lang="tr-TR" sz="2000" b="1" dirty="0" smtClean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r>
              <a:rPr lang="tr-TR" sz="2000" b="1" dirty="0" smtClean="0"/>
              <a:t>(</a:t>
            </a:r>
            <a:r>
              <a:rPr lang="tr-TR" sz="2000" b="1" dirty="0"/>
              <a:t>0.0314 m3/s, 31.4 L/s)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615537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Yardımcı Büyüklük ve Birimler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Temel </a:t>
            </a:r>
            <a:r>
              <a:rPr lang="tr-TR" sz="2000" b="1" dirty="0"/>
              <a:t>ve </a:t>
            </a:r>
            <a:r>
              <a:rPr lang="tr-TR" sz="2000" b="1" dirty="0" smtClean="0"/>
              <a:t>türetilmiş</a:t>
            </a:r>
            <a:r>
              <a:rPr lang="tr-TR" sz="2000" dirty="0" smtClean="0"/>
              <a:t> </a:t>
            </a:r>
            <a:r>
              <a:rPr lang="tr-TR" sz="2000" b="1" dirty="0"/>
              <a:t>birimlerin </a:t>
            </a:r>
            <a:r>
              <a:rPr lang="tr-TR" sz="2000" b="1" dirty="0" smtClean="0"/>
              <a:t>haricindeki birimler</a:t>
            </a:r>
            <a:endParaRPr lang="tr-TR" sz="2000" b="1" dirty="0"/>
          </a:p>
          <a:p>
            <a:r>
              <a:rPr lang="tr-TR" sz="2000" b="1" dirty="0"/>
              <a:t>Örnek: Açı, Elektrik gerilimi, </a:t>
            </a:r>
            <a:r>
              <a:rPr lang="tr-TR" sz="2000" b="1" dirty="0" err="1"/>
              <a:t>Kapasitans</a:t>
            </a:r>
            <a:r>
              <a:rPr lang="tr-TR" sz="2000" b="1" dirty="0"/>
              <a:t>, vb.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7460834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Açı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/>
              <a:t>Açı </a:t>
            </a:r>
            <a:r>
              <a:rPr lang="it-IT" sz="2000" b="1" dirty="0"/>
              <a:t>birimi: radyan (SI birim sistemi)</a:t>
            </a:r>
          </a:p>
          <a:p>
            <a:r>
              <a:rPr lang="tr-TR" sz="2000" b="1" dirty="0" smtClean="0"/>
              <a:t>Derece </a:t>
            </a:r>
            <a:r>
              <a:rPr lang="tr-TR" sz="2000" b="1" dirty="0"/>
              <a:t>(º)’de sıklıkla kullanılır</a:t>
            </a:r>
          </a:p>
          <a:p>
            <a:r>
              <a:rPr lang="tr-TR" sz="2000" b="1" dirty="0" smtClean="0"/>
              <a:t>1 </a:t>
            </a:r>
            <a:r>
              <a:rPr lang="tr-TR" sz="2000" b="1" dirty="0" err="1"/>
              <a:t>radyanlık</a:t>
            </a:r>
            <a:r>
              <a:rPr lang="tr-TR" sz="2000" b="1" dirty="0"/>
              <a:t> açı: bir dairenin </a:t>
            </a:r>
            <a:r>
              <a:rPr lang="tr-TR" sz="2000" b="1" dirty="0" smtClean="0"/>
              <a:t>çevresinde yarıçap </a:t>
            </a:r>
            <a:r>
              <a:rPr lang="tr-TR" sz="2000" b="1" dirty="0"/>
              <a:t>(R) </a:t>
            </a:r>
            <a:r>
              <a:rPr lang="tr-TR" sz="2000" b="1" dirty="0" smtClean="0"/>
              <a:t>uzunluğunda </a:t>
            </a:r>
            <a:r>
              <a:rPr lang="tr-TR" sz="2000" b="1" dirty="0"/>
              <a:t>yaya </a:t>
            </a:r>
            <a:r>
              <a:rPr lang="tr-TR" sz="2000" b="1" dirty="0" smtClean="0"/>
              <a:t>karşılık gelen merkez </a:t>
            </a:r>
            <a:r>
              <a:rPr lang="tr-TR" sz="2000" b="1" dirty="0"/>
              <a:t>açı</a:t>
            </a:r>
            <a:endParaRPr lang="tr-TR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84984"/>
            <a:ext cx="3279232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1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Örnek-2</a:t>
            </a:r>
            <a:r>
              <a:rPr lang="tr-TR" sz="2000" b="1" dirty="0"/>
              <a:t>:</a:t>
            </a:r>
          </a:p>
          <a:p>
            <a:pPr marL="0" indent="0">
              <a:buNone/>
            </a:pPr>
            <a:r>
              <a:rPr lang="tr-TR" sz="2000" b="1" dirty="0"/>
              <a:t>- Yıl: 1999</a:t>
            </a:r>
          </a:p>
          <a:p>
            <a:pPr marL="0" indent="0">
              <a:buNone/>
            </a:pPr>
            <a:r>
              <a:rPr lang="tr-TR" sz="2000" b="1" dirty="0"/>
              <a:t>- NASA Mars gözlem </a:t>
            </a:r>
            <a:r>
              <a:rPr lang="tr-TR" sz="2000" b="1" dirty="0" smtClean="0"/>
              <a:t>aracı uzayda </a:t>
            </a:r>
            <a:r>
              <a:rPr lang="tr-TR" sz="2000" b="1" dirty="0"/>
              <a:t>kayboldu</a:t>
            </a:r>
          </a:p>
          <a:p>
            <a:pPr>
              <a:buFontTx/>
              <a:buChar char="-"/>
            </a:pPr>
            <a:r>
              <a:rPr lang="tr-TR" sz="2000" b="1" dirty="0" smtClean="0"/>
              <a:t>Sebep</a:t>
            </a:r>
            <a:r>
              <a:rPr lang="tr-TR" sz="2000" b="1" dirty="0"/>
              <a:t>: birim </a:t>
            </a:r>
            <a:r>
              <a:rPr lang="tr-TR" sz="2000" b="1" dirty="0" smtClean="0"/>
              <a:t>dönüştürme hatası</a:t>
            </a:r>
          </a:p>
          <a:p>
            <a:pPr marL="0" indent="0">
              <a:buNone/>
            </a:pPr>
            <a:r>
              <a:rPr lang="tr-TR" sz="2000" b="1" dirty="0" smtClean="0"/>
              <a:t>(Newton/s - Pound/s</a:t>
            </a:r>
            <a:r>
              <a:rPr lang="tr-TR" sz="2000" b="1" dirty="0"/>
              <a:t>)</a:t>
            </a:r>
          </a:p>
          <a:p>
            <a:pPr marL="0" indent="0">
              <a:buNone/>
            </a:pPr>
            <a:r>
              <a:rPr lang="tr-TR" sz="2000" b="1" dirty="0"/>
              <a:t>(1 Newton = 0.225 Pound)</a:t>
            </a:r>
          </a:p>
          <a:p>
            <a:pPr marL="0" indent="0">
              <a:buNone/>
            </a:pPr>
            <a:r>
              <a:rPr lang="tr-TR" sz="2000" b="1" dirty="0"/>
              <a:t>- 125 milyon dolar </a:t>
            </a:r>
            <a:r>
              <a:rPr lang="tr-TR" sz="2000" b="1" dirty="0" smtClean="0"/>
              <a:t>maddi kayıp</a:t>
            </a:r>
            <a:endParaRPr lang="tr-TR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006436"/>
            <a:ext cx="2124909" cy="200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/>
              <a:t>Küçük hata          </a:t>
            </a:r>
            <a:r>
              <a:rPr lang="tr-TR" dirty="0" smtClean="0"/>
              <a:t> </a:t>
            </a:r>
            <a:r>
              <a:rPr lang="tr-TR" b="1" dirty="0" smtClean="0"/>
              <a:t>Büyük kayıp</a:t>
            </a:r>
            <a:endParaRPr lang="tr-TR" dirty="0"/>
          </a:p>
        </p:txBody>
      </p:sp>
      <p:sp>
        <p:nvSpPr>
          <p:cNvPr id="6" name="Sağ Ok 5"/>
          <p:cNvSpPr/>
          <p:nvPr/>
        </p:nvSpPr>
        <p:spPr>
          <a:xfrm>
            <a:off x="3851920" y="714903"/>
            <a:ext cx="122413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820291" y="6165304"/>
            <a:ext cx="69127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b="1" dirty="0"/>
              <a:t>Kaynak: </a:t>
            </a:r>
            <a:r>
              <a:rPr lang="tr-TR" sz="1200" b="1" dirty="0" smtClean="0"/>
              <a:t>www.washingtonpost.com/wp-srv/national/longterm/space/stories/orbiter100199.htm</a:t>
            </a:r>
            <a:endParaRPr lang="tr-TR" sz="1200" b="1" dirty="0"/>
          </a:p>
        </p:txBody>
      </p:sp>
    </p:spTree>
    <p:extLst>
      <p:ext uri="{BB962C8B-B14F-4D97-AF65-F5344CB8AC3E}">
        <p14:creationId xmlns:p14="http://schemas.microsoft.com/office/powerpoint/2010/main" val="2950300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Açı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Bir </a:t>
            </a:r>
            <a:r>
              <a:rPr lang="tr-TR" sz="2000" b="1" dirty="0"/>
              <a:t>tam çember </a:t>
            </a:r>
            <a:r>
              <a:rPr lang="tr-TR" sz="2000" b="1" dirty="0" smtClean="0"/>
              <a:t>2</a:t>
            </a:r>
            <a:r>
              <a:rPr lang="el-GR" sz="2000" b="1" dirty="0" smtClean="0"/>
              <a:t>π</a:t>
            </a:r>
            <a:r>
              <a:rPr lang="tr-TR" sz="2000" dirty="0" smtClean="0"/>
              <a:t> </a:t>
            </a:r>
            <a:r>
              <a:rPr lang="tr-TR" sz="2000" b="1" dirty="0"/>
              <a:t>(6.28) </a:t>
            </a:r>
            <a:r>
              <a:rPr lang="tr-TR" sz="2000" b="1" dirty="0" err="1"/>
              <a:t>radyanlık</a:t>
            </a:r>
            <a:r>
              <a:rPr lang="tr-TR" sz="2000" b="1" dirty="0"/>
              <a:t> </a:t>
            </a:r>
            <a:r>
              <a:rPr lang="tr-TR" sz="2000" b="1" dirty="0" smtClean="0"/>
              <a:t>açıya (360º</a:t>
            </a:r>
            <a:r>
              <a:rPr lang="tr-TR" sz="2000" b="1" dirty="0"/>
              <a:t>) sahiptir</a:t>
            </a:r>
          </a:p>
          <a:p>
            <a:r>
              <a:rPr lang="nn-NO" sz="2000" b="1" dirty="0" smtClean="0"/>
              <a:t>1 </a:t>
            </a:r>
            <a:r>
              <a:rPr lang="nn-NO" sz="2000" dirty="0" smtClean="0"/>
              <a:t> </a:t>
            </a:r>
            <a:r>
              <a:rPr lang="nn-NO" sz="2000" b="1" dirty="0"/>
              <a:t>radyan (3.14 rad), bir </a:t>
            </a:r>
            <a:r>
              <a:rPr lang="nn-NO" sz="2000" b="1" dirty="0" smtClean="0"/>
              <a:t>çemberde,</a:t>
            </a:r>
            <a:r>
              <a:rPr lang="tr-TR" sz="2000" b="1" dirty="0" smtClean="0"/>
              <a:t> çemberin </a:t>
            </a:r>
            <a:r>
              <a:rPr lang="tr-TR" sz="2000" b="1" dirty="0"/>
              <a:t>yarısını gören merkez açıdır (180º)</a:t>
            </a:r>
          </a:p>
          <a:p>
            <a:r>
              <a:rPr lang="tr-TR" sz="2000" b="1" dirty="0"/>
              <a:t>2</a:t>
            </a:r>
            <a:r>
              <a:rPr lang="tr-TR" sz="2000" dirty="0"/>
              <a:t> </a:t>
            </a:r>
            <a:r>
              <a:rPr lang="tr-TR" sz="2000" b="1" dirty="0"/>
              <a:t>radyan = 360º</a:t>
            </a:r>
          </a:p>
          <a:p>
            <a:r>
              <a:rPr lang="tr-TR" sz="2000" b="1" dirty="0"/>
              <a:t>2×3.14 radyan = 6.28 radyan = 360º</a:t>
            </a:r>
          </a:p>
          <a:p>
            <a:r>
              <a:rPr lang="tr-TR" sz="2000" dirty="0"/>
              <a:t> </a:t>
            </a:r>
            <a:r>
              <a:rPr lang="tr-TR" sz="2000" b="1" dirty="0"/>
              <a:t>radyan = 180º (3.14 radyan = 180º)</a:t>
            </a:r>
          </a:p>
          <a:p>
            <a:r>
              <a:rPr lang="pl-PL" sz="2000" b="1" dirty="0"/>
              <a:t>1 radyan = 180º/</a:t>
            </a:r>
            <a:r>
              <a:rPr lang="pl-PL" sz="2000" dirty="0"/>
              <a:t> </a:t>
            </a:r>
            <a:r>
              <a:rPr lang="pl-PL" sz="2000" b="1" dirty="0"/>
              <a:t>= 180º/3.14 = 57.3º</a:t>
            </a:r>
          </a:p>
          <a:p>
            <a:r>
              <a:rPr lang="tr-TR" sz="2000" b="1" dirty="0"/>
              <a:t>1 radyan=57.3º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2666381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Birim </a:t>
            </a:r>
            <a:r>
              <a:rPr lang="tr-TR" b="1" dirty="0" smtClean="0">
                <a:solidFill>
                  <a:srgbClr val="C00000"/>
                </a:solidFill>
              </a:rPr>
              <a:t>Dönüştürme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0070C0"/>
                </a:solidFill>
              </a:rPr>
              <a:t>Mühendislik </a:t>
            </a:r>
            <a:r>
              <a:rPr lang="tr-TR" sz="2000" b="1" dirty="0">
                <a:solidFill>
                  <a:srgbClr val="0070C0"/>
                </a:solidFill>
              </a:rPr>
              <a:t>problemlerinin çözümünde </a:t>
            </a:r>
            <a:r>
              <a:rPr lang="tr-TR" sz="2000" b="1" dirty="0" smtClean="0">
                <a:solidFill>
                  <a:srgbClr val="0070C0"/>
                </a:solidFill>
              </a:rPr>
              <a:t>çok önemlidir</a:t>
            </a:r>
            <a:endParaRPr lang="tr-TR" sz="2000" b="1" dirty="0">
              <a:solidFill>
                <a:srgbClr val="0070C0"/>
              </a:solidFill>
            </a:endParaRPr>
          </a:p>
          <a:p>
            <a:r>
              <a:rPr lang="tr-TR" sz="2000" b="1" dirty="0" smtClean="0"/>
              <a:t>Genellikle </a:t>
            </a:r>
            <a:r>
              <a:rPr lang="tr-TR" sz="2000" b="1" dirty="0"/>
              <a:t>soruda verilen büyüklükler </a:t>
            </a:r>
            <a:r>
              <a:rPr lang="tr-TR" sz="2000" b="1" dirty="0" smtClean="0"/>
              <a:t>farklı birimlerde </a:t>
            </a:r>
            <a:r>
              <a:rPr lang="tr-TR" sz="2000" b="1" dirty="0"/>
              <a:t>olabilmekte, bu da </a:t>
            </a:r>
            <a:r>
              <a:rPr lang="tr-TR" sz="2000" b="1" dirty="0" smtClean="0"/>
              <a:t>birim dönüştürmeyi </a:t>
            </a:r>
            <a:r>
              <a:rPr lang="tr-TR" sz="2000" b="1" dirty="0"/>
              <a:t>zorunlu kılmaktadır</a:t>
            </a:r>
          </a:p>
          <a:p>
            <a:r>
              <a:rPr lang="tr-TR" sz="2000" b="1" dirty="0" smtClean="0"/>
              <a:t>Birim dönüştürürken dönüşüm </a:t>
            </a:r>
            <a:r>
              <a:rPr lang="tr-TR" sz="2000" b="1" dirty="0"/>
              <a:t>katsayısını </a:t>
            </a:r>
            <a:r>
              <a:rPr lang="tr-TR" sz="2000" b="1" dirty="0" smtClean="0"/>
              <a:t>ve birimini </a:t>
            </a:r>
            <a:r>
              <a:rPr lang="tr-TR" sz="2000" b="1" dirty="0"/>
              <a:t>yazmak hata yapma riskini azaltır.</a:t>
            </a:r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>
                <a:solidFill>
                  <a:srgbClr val="0070C0"/>
                </a:solidFill>
              </a:rPr>
              <a:t>Örnek</a:t>
            </a:r>
            <a:r>
              <a:rPr lang="tr-TR" sz="2000" b="1" dirty="0">
                <a:solidFill>
                  <a:srgbClr val="0070C0"/>
                </a:solidFill>
              </a:rPr>
              <a:t>: </a:t>
            </a:r>
            <a:r>
              <a:rPr lang="tr-TR" sz="2000" b="1" dirty="0"/>
              <a:t>10 km/</a:t>
            </a:r>
            <a:r>
              <a:rPr lang="tr-TR" sz="2000" b="1" dirty="0" err="1"/>
              <a:t>h’lik</a:t>
            </a:r>
            <a:r>
              <a:rPr lang="tr-TR" sz="2000" b="1" dirty="0"/>
              <a:t> hız </a:t>
            </a:r>
            <a:r>
              <a:rPr lang="tr-TR" sz="2000" b="1" dirty="0" smtClean="0"/>
              <a:t>değerini </a:t>
            </a:r>
            <a:r>
              <a:rPr lang="tr-TR" sz="2000" b="1" dirty="0"/>
              <a:t>m/s </a:t>
            </a:r>
            <a:r>
              <a:rPr lang="tr-TR" sz="2000" b="1" dirty="0" smtClean="0"/>
              <a:t>birimine dönüştürelim</a:t>
            </a:r>
            <a:r>
              <a:rPr lang="tr-TR" sz="2000" b="1" dirty="0"/>
              <a:t>:</a:t>
            </a:r>
          </a:p>
          <a:p>
            <a:r>
              <a:rPr lang="pt-BR" sz="2000" b="1" dirty="0"/>
              <a:t>10 km/h×(1000 m/1 km)×(1 h/3600 s)=2.78 m/s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166386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Birim </a:t>
            </a:r>
            <a:r>
              <a:rPr lang="tr-TR" b="1" dirty="0" smtClean="0">
                <a:solidFill>
                  <a:srgbClr val="C00000"/>
                </a:solidFill>
              </a:rPr>
              <a:t>Dönüştürme</a:t>
            </a:r>
            <a:r>
              <a:rPr lang="tr-TR" b="1" dirty="0">
                <a:solidFill>
                  <a:srgbClr val="C00000"/>
                </a:solidFill>
              </a:rPr>
              <a:t/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Örnekte </a:t>
            </a:r>
            <a:r>
              <a:rPr lang="tr-TR" sz="2000" b="1" dirty="0"/>
              <a:t>birim </a:t>
            </a:r>
            <a:r>
              <a:rPr lang="tr-TR" sz="2000" b="1" dirty="0" smtClean="0"/>
              <a:t>dönüşüm </a:t>
            </a:r>
            <a:r>
              <a:rPr lang="tr-TR" sz="2000" b="1" dirty="0"/>
              <a:t>katsayıları</a:t>
            </a:r>
          </a:p>
          <a:p>
            <a:r>
              <a:rPr lang="pt-BR" sz="2000" b="1" dirty="0">
                <a:solidFill>
                  <a:srgbClr val="0070C0"/>
                </a:solidFill>
              </a:rPr>
              <a:t>[×(1000 m/1 km) ve ×(1 h/3600 s)] </a:t>
            </a:r>
            <a:r>
              <a:rPr lang="pt-BR" sz="2000" b="1" dirty="0" smtClean="0"/>
              <a:t>birimleriyle</a:t>
            </a:r>
            <a:r>
              <a:rPr lang="tr-TR" sz="2000" b="1" dirty="0" smtClean="0"/>
              <a:t> birlikte yazılmış</a:t>
            </a:r>
            <a:r>
              <a:rPr lang="tr-TR" sz="2000" dirty="0" smtClean="0"/>
              <a:t> </a:t>
            </a:r>
            <a:r>
              <a:rPr lang="tr-TR" sz="2000" b="1" dirty="0"/>
              <a:t>ve verilen </a:t>
            </a:r>
            <a:r>
              <a:rPr lang="tr-TR" sz="2000" b="1" dirty="0" smtClean="0"/>
              <a:t>değer </a:t>
            </a:r>
            <a:r>
              <a:rPr lang="tr-TR" sz="2000" b="1" dirty="0"/>
              <a:t>ile </a:t>
            </a:r>
            <a:r>
              <a:rPr lang="tr-TR" sz="2000" b="1" dirty="0" smtClean="0"/>
              <a:t>çarpılarak istenmeyen </a:t>
            </a:r>
            <a:r>
              <a:rPr lang="tr-TR" sz="2000" b="1" dirty="0"/>
              <a:t>birimler (km ve h) </a:t>
            </a:r>
            <a:r>
              <a:rPr lang="tr-TR" sz="2000" b="1" dirty="0" smtClean="0"/>
              <a:t>sadeleştirilmiş </a:t>
            </a:r>
            <a:r>
              <a:rPr lang="es-ES" sz="2000" b="1" dirty="0" smtClean="0"/>
              <a:t>ve </a:t>
            </a:r>
            <a:r>
              <a:rPr lang="es-ES" sz="2000" b="1" dirty="0"/>
              <a:t>istenen birimler (m ve s) elde </a:t>
            </a:r>
            <a:r>
              <a:rPr lang="es-ES" sz="2000" b="1" dirty="0" smtClean="0"/>
              <a:t>edilmi</a:t>
            </a:r>
            <a:r>
              <a:rPr lang="tr-TR" sz="2000" b="1" dirty="0" smtClean="0"/>
              <a:t>ş</a:t>
            </a:r>
            <a:r>
              <a:rPr lang="es-ES" sz="2000" b="1" dirty="0" smtClean="0"/>
              <a:t>tir</a:t>
            </a:r>
            <a:endParaRPr lang="tr-TR" sz="2000" b="1" dirty="0" smtClean="0"/>
          </a:p>
          <a:p>
            <a:pPr marL="0" indent="0">
              <a:buNone/>
            </a:pPr>
            <a:endParaRPr lang="es-ES" sz="2000" b="1" dirty="0"/>
          </a:p>
          <a:p>
            <a:r>
              <a:rPr lang="tr-TR" sz="2000" b="1" dirty="0" smtClean="0"/>
              <a:t>Bu </a:t>
            </a:r>
            <a:r>
              <a:rPr lang="tr-TR" sz="2000" b="1" dirty="0"/>
              <a:t>yolun izlenmesi sayısal </a:t>
            </a:r>
            <a:r>
              <a:rPr lang="tr-TR" sz="2000" b="1" dirty="0" smtClean="0"/>
              <a:t>soruların çözümünde </a:t>
            </a:r>
            <a:r>
              <a:rPr lang="tr-TR" sz="2000" b="1" dirty="0"/>
              <a:t>hata yapma riskini azaltır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638282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Büyültme Çarpanları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536923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Örnek</a:t>
            </a:r>
            <a:r>
              <a:rPr lang="tr-TR" sz="2000" b="1" dirty="0"/>
              <a:t>: 3600000 J = 3600 </a:t>
            </a:r>
            <a:r>
              <a:rPr lang="tr-TR" sz="2000" b="1" dirty="0" err="1"/>
              <a:t>kJ</a:t>
            </a:r>
            <a:r>
              <a:rPr lang="tr-TR" sz="2000" b="1" dirty="0"/>
              <a:t> = 3.6 MJ</a:t>
            </a:r>
            <a:endParaRPr lang="tr-TR" sz="20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29477"/>
              </p:ext>
            </p:extLst>
          </p:nvPr>
        </p:nvGraphicFramePr>
        <p:xfrm>
          <a:off x="1619672" y="1124744"/>
          <a:ext cx="60960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Çarpan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Adlandırma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Ön Ek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r>
                        <a:rPr lang="tr-TR" sz="2400" b="1" dirty="0" smtClean="0"/>
                        <a:t>12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err="1" smtClean="0"/>
                        <a:t>Tera</a:t>
                      </a:r>
                      <a:endParaRPr lang="tr-TR" b="1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T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r>
                        <a:rPr lang="tr-TR" sz="2400" b="1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Giga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G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r>
                        <a:rPr lang="tr-TR" sz="2400" b="1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Mega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M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r>
                        <a:rPr lang="tr-TR" sz="2400" b="1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Kilo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k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r>
                        <a:rPr lang="tr-TR" sz="2400" b="1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Hekto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h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Deka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da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5072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Küçültme Çarpanları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53692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sv-SE" sz="4200" b="1" dirty="0" smtClean="0"/>
              <a:t>Örnek</a:t>
            </a:r>
            <a:r>
              <a:rPr lang="sv-SE" sz="4200" b="1" dirty="0"/>
              <a:t>: 0.0007 m = 0.7 mm = 700 m</a:t>
            </a:r>
            <a:endParaRPr lang="tr-TR" sz="42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98121"/>
              </p:ext>
            </p:extLst>
          </p:nvPr>
        </p:nvGraphicFramePr>
        <p:xfrm>
          <a:off x="1979712" y="1124744"/>
          <a:ext cx="60960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Çarpan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Adlandırma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Ön Ek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10-12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pico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p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10-9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nano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n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10-6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micro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10-3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mili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m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10-2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santi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c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10-1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desi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d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3153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Yunan Alfabesi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232207"/>
              </p:ext>
            </p:extLst>
          </p:nvPr>
        </p:nvGraphicFramePr>
        <p:xfrm>
          <a:off x="467544" y="1412776"/>
          <a:ext cx="3888432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</a:tblGrid>
              <a:tr h="6327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Sembol </a:t>
                      </a:r>
                      <a:r>
                        <a:rPr lang="tr-TR" b="1" dirty="0" smtClean="0"/>
                        <a:t>Adı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Sembol </a:t>
                      </a:r>
                      <a:r>
                        <a:rPr lang="tr-TR" b="1" dirty="0" smtClean="0"/>
                        <a:t>Gösterili</a:t>
                      </a:r>
                      <a:r>
                        <a:rPr lang="tr-TR" dirty="0" smtClean="0"/>
                        <a:t>ş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Alfa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α</a:t>
                      </a:r>
                      <a:endParaRPr lang="tr-TR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Beta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endParaRPr lang="tr-TR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/>
                        <a:t>Gama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γ</a:t>
                      </a:r>
                      <a:endParaRPr lang="tr-TR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Delta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∆</a:t>
                      </a:r>
                      <a:endParaRPr lang="tr-TR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Epsilon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solidFill>
                            <a:srgbClr val="C00000"/>
                          </a:solidFill>
                        </a:rPr>
                        <a:t>Ɛ</a:t>
                      </a:r>
                      <a:endParaRPr lang="tr-TR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Eta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η</a:t>
                      </a:r>
                      <a:endParaRPr lang="tr-TR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Teta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θ</a:t>
                      </a:r>
                      <a:endParaRPr lang="tr-TR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384674"/>
              </p:ext>
            </p:extLst>
          </p:nvPr>
        </p:nvGraphicFramePr>
        <p:xfrm>
          <a:off x="4427984" y="1412776"/>
          <a:ext cx="3888432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</a:tblGrid>
              <a:tr h="6327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Sembol </a:t>
                      </a:r>
                      <a:r>
                        <a:rPr lang="tr-TR" b="1" dirty="0" smtClean="0"/>
                        <a:t>Adı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Sembol </a:t>
                      </a:r>
                      <a:r>
                        <a:rPr lang="tr-TR" b="1" dirty="0" smtClean="0"/>
                        <a:t>Gösterili</a:t>
                      </a:r>
                      <a:r>
                        <a:rPr lang="tr-TR" dirty="0" smtClean="0"/>
                        <a:t>ş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/>
                        <a:t>Mü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endParaRPr lang="tr-TR" sz="24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Nü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ν</a:t>
                      </a:r>
                      <a:endParaRPr lang="tr-TR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Pi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π</a:t>
                      </a:r>
                      <a:endParaRPr lang="tr-TR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Ro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ρ</a:t>
                      </a:r>
                      <a:endParaRPr lang="tr-TR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err="1" smtClean="0"/>
                        <a:t>Sigma</a:t>
                      </a:r>
                      <a:endParaRPr lang="tr-TR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σ</a:t>
                      </a:r>
                      <a:endParaRPr lang="tr-TR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To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τ</a:t>
                      </a:r>
                      <a:endParaRPr lang="tr-TR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1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err="1" smtClean="0"/>
                        <a:t>Omega</a:t>
                      </a:r>
                      <a:endParaRPr lang="tr-TR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Ω</a:t>
                      </a:r>
                      <a:r>
                        <a:rPr lang="tr-TR" sz="2400" b="1" dirty="0" smtClean="0">
                          <a:solidFill>
                            <a:srgbClr val="C00000"/>
                          </a:solidFill>
                        </a:rPr>
                        <a:t>,</a:t>
                      </a:r>
                      <a:r>
                        <a:rPr lang="el-GR" sz="2400" b="1" dirty="0" smtClean="0">
                          <a:solidFill>
                            <a:srgbClr val="C00000"/>
                          </a:solidFill>
                        </a:rPr>
                        <a:t> ω</a:t>
                      </a:r>
                      <a:endParaRPr lang="tr-TR" sz="24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797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Sayısal Problem Çözme </a:t>
            </a:r>
            <a:r>
              <a:rPr lang="tr-TR" b="1" dirty="0" smtClean="0">
                <a:solidFill>
                  <a:srgbClr val="C00000"/>
                </a:solidFill>
              </a:rPr>
              <a:t>Tekniği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Mühendislikte </a:t>
            </a:r>
            <a:r>
              <a:rPr lang="tr-TR" sz="2000" b="1" dirty="0"/>
              <a:t>sayısal problemlerin </a:t>
            </a:r>
            <a:r>
              <a:rPr lang="tr-TR" sz="2000" b="1" dirty="0" smtClean="0"/>
              <a:t>çözümünde </a:t>
            </a:r>
            <a:r>
              <a:rPr lang="nn-NO" sz="2000" b="1" dirty="0" smtClean="0"/>
              <a:t>belirli </a:t>
            </a:r>
            <a:r>
              <a:rPr lang="nn-NO" sz="2000" b="1" dirty="0"/>
              <a:t>kurallar dikkate alınarak </a:t>
            </a:r>
            <a:r>
              <a:rPr lang="nn-NO" sz="2000" b="1" dirty="0" smtClean="0"/>
              <a:t>çözüm</a:t>
            </a:r>
            <a:r>
              <a:rPr lang="tr-TR" sz="2000" b="1" dirty="0" smtClean="0"/>
              <a:t> yapıldığında </a:t>
            </a:r>
            <a:r>
              <a:rPr lang="tr-TR" sz="2000" b="1" dirty="0"/>
              <a:t>hata yapma </a:t>
            </a:r>
            <a:r>
              <a:rPr lang="tr-TR" sz="2000" b="1" dirty="0" smtClean="0"/>
              <a:t>olasılığı önemli düzeyde </a:t>
            </a:r>
            <a:r>
              <a:rPr lang="tr-TR" sz="2000" b="1" dirty="0"/>
              <a:t>azaltılabilir. Bu kurallar:</a:t>
            </a:r>
          </a:p>
          <a:p>
            <a:pPr marL="0" indent="0">
              <a:buNone/>
            </a:pPr>
            <a:r>
              <a:rPr lang="tr-TR" sz="2000" b="1" dirty="0"/>
              <a:t>a) Modelleme ve </a:t>
            </a:r>
            <a:r>
              <a:rPr lang="tr-TR" sz="2000" b="1" dirty="0" smtClean="0"/>
              <a:t>şekil </a:t>
            </a:r>
            <a:r>
              <a:rPr lang="tr-TR" sz="2000" b="1" dirty="0"/>
              <a:t>çizimi</a:t>
            </a:r>
          </a:p>
          <a:p>
            <a:pPr marL="0" indent="0">
              <a:buNone/>
            </a:pPr>
            <a:r>
              <a:rPr lang="tr-TR" sz="2000" b="1" dirty="0"/>
              <a:t>b) Fiziksel kurallar ve matematiksel </a:t>
            </a:r>
            <a:r>
              <a:rPr lang="tr-TR" sz="2000" b="1" dirty="0" smtClean="0"/>
              <a:t>eşitliğin belirlenmesi</a:t>
            </a:r>
            <a:endParaRPr lang="tr-TR" sz="2000" b="1" dirty="0"/>
          </a:p>
          <a:p>
            <a:pPr marL="0" indent="0">
              <a:buNone/>
            </a:pPr>
            <a:r>
              <a:rPr lang="tr-TR" sz="2000" b="1" dirty="0"/>
              <a:t>c) Birim </a:t>
            </a:r>
            <a:r>
              <a:rPr lang="tr-TR" sz="2000" b="1" dirty="0" smtClean="0"/>
              <a:t>dönüştürme </a:t>
            </a:r>
            <a:r>
              <a:rPr lang="tr-TR" sz="2000" b="1" dirty="0"/>
              <a:t>ve </a:t>
            </a:r>
            <a:r>
              <a:rPr lang="tr-TR" sz="2000" b="1" dirty="0" smtClean="0"/>
              <a:t>eşitliğin </a:t>
            </a:r>
            <a:r>
              <a:rPr lang="tr-TR" sz="2000" b="1" dirty="0"/>
              <a:t>çözümü</a:t>
            </a:r>
          </a:p>
          <a:p>
            <a:pPr marL="0" indent="0">
              <a:buNone/>
            </a:pPr>
            <a:r>
              <a:rPr lang="tr-TR" sz="2000" b="1" dirty="0"/>
              <a:t>d) Sonucun yorumlanması ve ifade edilmesi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657982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Sayısal Problem Çözmede Hatalar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1</a:t>
            </a:r>
            <a:r>
              <a:rPr lang="tr-TR" sz="2000" b="1" dirty="0"/>
              <a:t>) Birim </a:t>
            </a:r>
            <a:r>
              <a:rPr lang="tr-TR" sz="2000" b="1" dirty="0" smtClean="0"/>
              <a:t>dönüştürme </a:t>
            </a:r>
            <a:r>
              <a:rPr lang="tr-TR" sz="2000" b="1" dirty="0"/>
              <a:t>hataları</a:t>
            </a:r>
          </a:p>
          <a:p>
            <a:pPr marL="0" indent="0">
              <a:buNone/>
            </a:pPr>
            <a:r>
              <a:rPr lang="tr-TR" sz="2000" b="1" dirty="0"/>
              <a:t>2) Birim </a:t>
            </a:r>
            <a:r>
              <a:rPr lang="tr-TR" sz="2000" b="1" dirty="0" smtClean="0"/>
              <a:t>dönüştürme </a:t>
            </a:r>
            <a:r>
              <a:rPr lang="tr-TR" sz="2000" b="1" dirty="0"/>
              <a:t>yapılmadan </a:t>
            </a:r>
            <a:r>
              <a:rPr lang="tr-TR" sz="2000" b="1" dirty="0" smtClean="0"/>
              <a:t>verilerin kullanılması</a:t>
            </a:r>
            <a:endParaRPr lang="tr-TR" sz="2000" b="1" dirty="0"/>
          </a:p>
          <a:p>
            <a:pPr marL="0" indent="0">
              <a:buNone/>
            </a:pPr>
            <a:r>
              <a:rPr lang="tr-TR" sz="2000" b="1" dirty="0"/>
              <a:t>3) Matematiksel </a:t>
            </a:r>
            <a:r>
              <a:rPr lang="tr-TR" sz="2000" b="1" dirty="0" smtClean="0"/>
              <a:t>işlem </a:t>
            </a:r>
            <a:r>
              <a:rPr lang="tr-TR" sz="2000" b="1" dirty="0"/>
              <a:t>hataları</a:t>
            </a:r>
          </a:p>
          <a:p>
            <a:pPr marL="0" indent="0">
              <a:buNone/>
            </a:pPr>
            <a:r>
              <a:rPr lang="tr-TR" sz="2000" b="1" dirty="0"/>
              <a:t>4) Soruda verilen tüm verilerin </a:t>
            </a:r>
            <a:r>
              <a:rPr lang="tr-TR" sz="2000" b="1" dirty="0" smtClean="0"/>
              <a:t>kullanılmaya çalışılması</a:t>
            </a:r>
            <a:endParaRPr lang="tr-TR" sz="2000" b="1" dirty="0"/>
          </a:p>
          <a:p>
            <a:pPr marL="0" indent="0">
              <a:buNone/>
            </a:pPr>
            <a:r>
              <a:rPr lang="tr-TR" sz="2000" b="1" dirty="0"/>
              <a:t>5) Sonucun biriminin belirtilmemesi</a:t>
            </a:r>
          </a:p>
          <a:p>
            <a:pPr marL="0" indent="0">
              <a:buNone/>
            </a:pPr>
            <a:r>
              <a:rPr lang="tr-TR" sz="2000" b="1" dirty="0"/>
              <a:t>6) Sonucun yorumlanmaması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204129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Alıştırma</a:t>
            </a:r>
            <a:r>
              <a:rPr lang="tr-TR" b="1" dirty="0">
                <a:solidFill>
                  <a:srgbClr val="C00000"/>
                </a:solidFill>
              </a:rPr>
              <a:t/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1</a:t>
            </a:r>
            <a:r>
              <a:rPr lang="tr-TR" sz="2000" b="1" dirty="0"/>
              <a:t>. Saniyede 2000 </a:t>
            </a:r>
            <a:r>
              <a:rPr lang="tr-TR" sz="2000" b="1" dirty="0" err="1"/>
              <a:t>J’luk</a:t>
            </a:r>
            <a:r>
              <a:rPr lang="tr-TR" sz="2000" b="1" dirty="0"/>
              <a:t> </a:t>
            </a:r>
            <a:r>
              <a:rPr lang="tr-TR" sz="2000" b="1" dirty="0" smtClean="0"/>
              <a:t>iş</a:t>
            </a:r>
            <a:r>
              <a:rPr lang="tr-TR" sz="2000" dirty="0" smtClean="0"/>
              <a:t> </a:t>
            </a:r>
            <a:r>
              <a:rPr lang="tr-TR" sz="2000" b="1" dirty="0"/>
              <a:t>yapan bir </a:t>
            </a:r>
            <a:r>
              <a:rPr lang="tr-TR" sz="2000" b="1" dirty="0" smtClean="0"/>
              <a:t>makinanın gücü </a:t>
            </a:r>
            <a:r>
              <a:rPr lang="tr-TR" sz="2000" b="1" dirty="0"/>
              <a:t>kaç kW’tır?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(2 kW)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588963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2</a:t>
            </a:r>
            <a:r>
              <a:rPr lang="tr-TR" sz="2000" b="1" dirty="0"/>
              <a:t>. Bir elektrik motoru 2 saatlik çalıma </a:t>
            </a:r>
            <a:r>
              <a:rPr lang="tr-TR" sz="2000" b="1" dirty="0" smtClean="0"/>
              <a:t>sonunda 7.2 </a:t>
            </a:r>
            <a:r>
              <a:rPr lang="tr-TR" sz="2000" b="1" dirty="0"/>
              <a:t>MJ enerji tüketmektedir. Motorun gücü </a:t>
            </a:r>
            <a:r>
              <a:rPr lang="tr-TR" sz="2000" b="1" dirty="0" smtClean="0"/>
              <a:t>kaç kW’tır</a:t>
            </a:r>
            <a:r>
              <a:rPr lang="tr-TR" sz="2000" b="1" dirty="0"/>
              <a:t>?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(1 kW)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6888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Giriş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 Ölçmenin </a:t>
            </a:r>
            <a:r>
              <a:rPr lang="tr-TR" sz="2000" b="1" dirty="0"/>
              <a:t>tanımı</a:t>
            </a:r>
          </a:p>
          <a:p>
            <a:r>
              <a:rPr lang="tr-TR" sz="2000" b="1" dirty="0" smtClean="0"/>
              <a:t> </a:t>
            </a:r>
            <a:r>
              <a:rPr lang="tr-TR" sz="2000" b="1" dirty="0"/>
              <a:t>Birim nedir?</a:t>
            </a:r>
          </a:p>
          <a:p>
            <a:r>
              <a:rPr lang="tr-TR" sz="2000" b="1" dirty="0" smtClean="0"/>
              <a:t> </a:t>
            </a:r>
            <a:r>
              <a:rPr lang="tr-TR" sz="2000" b="1" dirty="0"/>
              <a:t>Birim sistemleri</a:t>
            </a:r>
          </a:p>
          <a:p>
            <a:r>
              <a:rPr lang="tr-TR" sz="2000" b="1" dirty="0" smtClean="0"/>
              <a:t> </a:t>
            </a:r>
            <a:r>
              <a:rPr lang="tr-TR" sz="2000" b="1" dirty="0"/>
              <a:t>Uluslararası (SI) Birim Sistemi</a:t>
            </a:r>
          </a:p>
          <a:p>
            <a:pPr marL="0" indent="0">
              <a:buNone/>
            </a:pPr>
            <a:endParaRPr lang="tr-TR" sz="20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924944"/>
            <a:ext cx="3564396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4624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3</a:t>
            </a:r>
            <a:r>
              <a:rPr lang="es-ES" sz="2000" b="1" dirty="0"/>
              <a:t>. Yerde duran ve 100 kg kütleye sahip olan </a:t>
            </a:r>
            <a:r>
              <a:rPr lang="es-ES" sz="2000" b="1" dirty="0" smtClean="0"/>
              <a:t>bir</a:t>
            </a:r>
            <a:r>
              <a:rPr lang="tr-TR" sz="2000" b="1" dirty="0" smtClean="0"/>
              <a:t> cismin </a:t>
            </a:r>
            <a:r>
              <a:rPr lang="tr-TR" sz="2000" b="1" dirty="0"/>
              <a:t>yere </a:t>
            </a:r>
            <a:r>
              <a:rPr lang="tr-TR" sz="2000" b="1" dirty="0" smtClean="0"/>
              <a:t>uyguladığı </a:t>
            </a:r>
            <a:r>
              <a:rPr lang="tr-TR" sz="2000" b="1" dirty="0"/>
              <a:t>kuvvet kaç </a:t>
            </a:r>
            <a:r>
              <a:rPr lang="tr-TR" sz="2000" b="1" dirty="0" err="1"/>
              <a:t>N’dur</a:t>
            </a:r>
            <a:endParaRPr lang="tr-TR" sz="2000" b="1" dirty="0"/>
          </a:p>
          <a:p>
            <a:pPr marL="0" indent="0">
              <a:buNone/>
            </a:pPr>
            <a:r>
              <a:rPr lang="tr-TR" sz="2000" b="1" dirty="0"/>
              <a:t>(g=9.81 m/s2)?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(981 N)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949053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4</a:t>
            </a:r>
            <a:r>
              <a:rPr lang="en-US" sz="2000" b="1" dirty="0"/>
              <a:t>. </a:t>
            </a:r>
            <a:r>
              <a:rPr lang="en-US" sz="2000" b="1" dirty="0" err="1"/>
              <a:t>Bir</a:t>
            </a:r>
            <a:r>
              <a:rPr lang="en-US" sz="2000" b="1" dirty="0"/>
              <a:t> </a:t>
            </a:r>
            <a:r>
              <a:rPr lang="en-US" sz="2000" b="1" dirty="0" err="1"/>
              <a:t>cismi</a:t>
            </a:r>
            <a:r>
              <a:rPr lang="en-US" sz="2000" b="1" dirty="0"/>
              <a:t> 0.2 m/s2 </a:t>
            </a:r>
            <a:r>
              <a:rPr lang="en-US" sz="2000" b="1" dirty="0" err="1"/>
              <a:t>ivme</a:t>
            </a:r>
            <a:r>
              <a:rPr lang="en-US" sz="2000" b="1" dirty="0"/>
              <a:t> </a:t>
            </a:r>
            <a:r>
              <a:rPr lang="en-US" sz="2000" b="1" dirty="0" err="1"/>
              <a:t>ile</a:t>
            </a:r>
            <a:r>
              <a:rPr lang="en-US" sz="2000" b="1" dirty="0"/>
              <a:t> </a:t>
            </a:r>
            <a:r>
              <a:rPr lang="en-US" sz="2000" b="1" dirty="0" err="1" smtClean="0"/>
              <a:t>hareket</a:t>
            </a:r>
            <a:r>
              <a:rPr lang="tr-TR" sz="2000" b="1" dirty="0" smtClean="0"/>
              <a:t> ettirebilmek </a:t>
            </a:r>
            <a:r>
              <a:rPr lang="tr-TR" sz="2000" b="1" dirty="0"/>
              <a:t>için 10 N kuvvet gerekli ise, </a:t>
            </a:r>
            <a:r>
              <a:rPr lang="tr-TR" sz="2000" b="1" dirty="0" smtClean="0"/>
              <a:t>cismin kütlesi </a:t>
            </a:r>
            <a:r>
              <a:rPr lang="tr-TR" sz="2000" b="1" dirty="0"/>
              <a:t>kaç kg’dır?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(50 kg)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537594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5</a:t>
            </a:r>
            <a:r>
              <a:rPr lang="es-ES" sz="2000" b="1" dirty="0"/>
              <a:t>. Bir cisim dijital bir terazide tartılıyor ve </a:t>
            </a:r>
            <a:r>
              <a:rPr lang="es-ES" sz="2000" b="1" dirty="0" smtClean="0"/>
              <a:t>220</a:t>
            </a:r>
            <a:r>
              <a:rPr lang="tr-TR" sz="2000" b="1" dirty="0" smtClean="0"/>
              <a:t> g değeri </a:t>
            </a:r>
            <a:r>
              <a:rPr lang="tr-TR" sz="2000" b="1" dirty="0"/>
              <a:t>okunuyor. Cismin kütlesi ve </a:t>
            </a:r>
            <a:r>
              <a:rPr lang="tr-TR" sz="2000" b="1" dirty="0" smtClean="0"/>
              <a:t>ağırlığını SI </a:t>
            </a:r>
            <a:r>
              <a:rPr lang="tr-TR" sz="2000" b="1" dirty="0"/>
              <a:t>birimlerinde hesaplayınız (g=9.81 m/s2)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(m=0.22 kg; 2.158 N)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096850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6</a:t>
            </a:r>
            <a:r>
              <a:rPr lang="tr-TR" sz="2000" b="1" dirty="0"/>
              <a:t>. Yerde duran ve zemine 12 </a:t>
            </a:r>
            <a:r>
              <a:rPr lang="tr-TR" sz="2000" b="1" dirty="0" err="1"/>
              <a:t>N’luk</a:t>
            </a:r>
            <a:r>
              <a:rPr lang="tr-TR" sz="2000" b="1" dirty="0"/>
              <a:t> bir </a:t>
            </a:r>
            <a:r>
              <a:rPr lang="tr-TR" sz="2000" b="1" dirty="0" smtClean="0"/>
              <a:t>kuvvet uygulayan </a:t>
            </a:r>
            <a:r>
              <a:rPr lang="tr-TR" sz="2000" b="1" dirty="0"/>
              <a:t>cismin kütlesini hesaplayınız</a:t>
            </a:r>
          </a:p>
          <a:p>
            <a:pPr marL="0" indent="0">
              <a:buNone/>
            </a:pPr>
            <a:r>
              <a:rPr lang="tr-TR" sz="2000" b="1" dirty="0"/>
              <a:t>(g=9.81 m/s2)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(1.22 kg)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784422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 smtClean="0"/>
              <a:t>7</a:t>
            </a:r>
            <a:r>
              <a:rPr lang="nl-NL" sz="2000" b="1" dirty="0"/>
              <a:t>. Eni 300 m ve boyu 900 m olan </a:t>
            </a:r>
            <a:r>
              <a:rPr lang="nl-NL" sz="2000" b="1" dirty="0" smtClean="0"/>
              <a:t>dikdörtgen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ekilli</a:t>
            </a:r>
            <a:r>
              <a:rPr lang="tr-TR" sz="2000" b="1" dirty="0" smtClean="0"/>
              <a:t> </a:t>
            </a:r>
            <a:r>
              <a:rPr lang="tr-TR" sz="2000" b="1" dirty="0"/>
              <a:t>bir tarlanın alanı kaç </a:t>
            </a:r>
            <a:r>
              <a:rPr lang="tr-TR" sz="2000" b="1" dirty="0" err="1"/>
              <a:t>ha’dır</a:t>
            </a:r>
            <a:r>
              <a:rPr lang="tr-TR" sz="2000" b="1" dirty="0"/>
              <a:t>?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(27 ha)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590077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8</a:t>
            </a:r>
            <a:r>
              <a:rPr lang="tr-TR" sz="2000" b="1" dirty="0"/>
              <a:t>. Bir kenarı 400 m olan kare </a:t>
            </a:r>
            <a:r>
              <a:rPr lang="tr-TR" sz="2000" b="1" dirty="0" err="1"/>
              <a:t>ekilli</a:t>
            </a:r>
            <a:r>
              <a:rPr lang="tr-TR" sz="2000" b="1" dirty="0"/>
              <a:t> bir </a:t>
            </a:r>
            <a:r>
              <a:rPr lang="tr-TR" sz="2000" b="1" dirty="0" smtClean="0"/>
              <a:t>tarlanın alanı </a:t>
            </a:r>
            <a:r>
              <a:rPr lang="tr-TR" sz="2000" b="1" dirty="0"/>
              <a:t>kaç </a:t>
            </a:r>
            <a:r>
              <a:rPr lang="tr-TR" sz="2000" b="1" dirty="0" err="1"/>
              <a:t>ha’dır</a:t>
            </a:r>
            <a:r>
              <a:rPr lang="tr-TR" sz="2000" b="1" dirty="0"/>
              <a:t>?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(16 ha)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546401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9</a:t>
            </a:r>
            <a:r>
              <a:rPr lang="tr-TR" sz="2000" b="1" dirty="0"/>
              <a:t>. Bir çemberde çevrenin dörtte birini </a:t>
            </a:r>
            <a:r>
              <a:rPr lang="tr-TR" sz="2000" b="1" dirty="0" smtClean="0"/>
              <a:t>gören merkez </a:t>
            </a:r>
            <a:r>
              <a:rPr lang="tr-TR" sz="2000" b="1" dirty="0"/>
              <a:t>açı kaç derece ve kaç radyandır</a:t>
            </a:r>
            <a:r>
              <a:rPr lang="tr-TR" sz="2000" b="1" dirty="0" smtClean="0"/>
              <a:t>?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(90º; 1.57 </a:t>
            </a:r>
            <a:r>
              <a:rPr lang="tr-TR" sz="2000" b="1" dirty="0" err="1"/>
              <a:t>rad</a:t>
            </a:r>
            <a:r>
              <a:rPr lang="tr-TR" sz="2000" b="1" dirty="0"/>
              <a:t>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3505021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10</a:t>
            </a:r>
            <a:r>
              <a:rPr lang="tr-TR" sz="2000" b="1" dirty="0"/>
              <a:t>. Bir çemberde çevrenin sekizde birini </a:t>
            </a:r>
            <a:r>
              <a:rPr lang="tr-TR" sz="2000" b="1" dirty="0" smtClean="0"/>
              <a:t>gören merkez </a:t>
            </a:r>
            <a:r>
              <a:rPr lang="tr-TR" sz="2000" b="1" dirty="0"/>
              <a:t>açı kaç derece ve kaç radyandır?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(45º; 0.785 </a:t>
            </a:r>
            <a:r>
              <a:rPr lang="tr-TR" sz="2000" b="1" dirty="0" err="1"/>
              <a:t>rad</a:t>
            </a:r>
            <a:r>
              <a:rPr lang="tr-TR" sz="2000" b="1" dirty="0"/>
              <a:t>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346076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11</a:t>
            </a:r>
            <a:r>
              <a:rPr lang="tr-TR" sz="2000" b="1" dirty="0"/>
              <a:t>. </a:t>
            </a:r>
            <a:r>
              <a:rPr lang="tr-TR" sz="2000" b="1" dirty="0" smtClean="0"/>
              <a:t>İç </a:t>
            </a:r>
            <a:r>
              <a:rPr lang="tr-TR" sz="2000" b="1" dirty="0"/>
              <a:t>çapı 100 mm olan bir borudan 2 </a:t>
            </a:r>
            <a:r>
              <a:rPr lang="tr-TR" sz="2000" b="1" dirty="0" smtClean="0"/>
              <a:t>m/s </a:t>
            </a:r>
            <a:r>
              <a:rPr lang="es-ES" sz="2000" b="1" dirty="0" smtClean="0"/>
              <a:t>ortalama </a:t>
            </a:r>
            <a:r>
              <a:rPr lang="es-ES" sz="2000" b="1" dirty="0"/>
              <a:t>hızla su </a:t>
            </a:r>
            <a:r>
              <a:rPr lang="es-ES" sz="2000" b="1" dirty="0" smtClean="0"/>
              <a:t>ta</a:t>
            </a:r>
            <a:r>
              <a:rPr lang="tr-TR" sz="2000" b="1" dirty="0" smtClean="0"/>
              <a:t>ş</a:t>
            </a:r>
            <a:r>
              <a:rPr lang="es-ES" sz="2000" b="1" dirty="0" smtClean="0"/>
              <a:t>ınmaktadır</a:t>
            </a:r>
            <a:r>
              <a:rPr lang="es-ES" sz="2000" b="1" dirty="0"/>
              <a:t>. </a:t>
            </a:r>
            <a:r>
              <a:rPr lang="es-ES" sz="2000" b="1" dirty="0" smtClean="0"/>
              <a:t>Suyun</a:t>
            </a:r>
            <a:r>
              <a:rPr lang="tr-TR" sz="2000" b="1" dirty="0" smtClean="0"/>
              <a:t> borudan </a:t>
            </a:r>
            <a:r>
              <a:rPr lang="tr-TR" sz="2000" b="1" dirty="0"/>
              <a:t>tam dolu akması durumunda 1 </a:t>
            </a:r>
            <a:r>
              <a:rPr lang="tr-TR" sz="2000" b="1" dirty="0" smtClean="0"/>
              <a:t>saat süre </a:t>
            </a:r>
            <a:r>
              <a:rPr lang="tr-TR" sz="2000" b="1" dirty="0"/>
              <a:t>ile elde edilebilecek toplam su </a:t>
            </a:r>
            <a:r>
              <a:rPr lang="tr-TR" sz="2000" b="1" dirty="0" smtClean="0"/>
              <a:t>miktarını (m3</a:t>
            </a:r>
            <a:r>
              <a:rPr lang="tr-TR" sz="2000" b="1" dirty="0"/>
              <a:t>) hesaplayınız?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(56.5 m3)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082534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12</a:t>
            </a:r>
            <a:r>
              <a:rPr lang="tr-TR" sz="2000" b="1" dirty="0"/>
              <a:t>. Bir pompaj tesisinde suyun boru </a:t>
            </a:r>
            <a:r>
              <a:rPr lang="tr-TR" sz="2000" b="1" dirty="0" smtClean="0"/>
              <a:t>içindeki </a:t>
            </a:r>
            <a:r>
              <a:rPr lang="pt-BR" sz="2000" b="1" dirty="0" smtClean="0"/>
              <a:t>ortalama </a:t>
            </a:r>
            <a:r>
              <a:rPr lang="pt-BR" sz="2000" b="1" dirty="0"/>
              <a:t>akı</a:t>
            </a:r>
            <a:r>
              <a:rPr lang="pt-BR" sz="2000" dirty="0"/>
              <a:t> </a:t>
            </a:r>
            <a:r>
              <a:rPr lang="pt-BR" sz="2000" b="1" dirty="0"/>
              <a:t>hızı 1.5 m/s ve </a:t>
            </a:r>
            <a:r>
              <a:rPr lang="pt-BR" sz="2000" b="1" dirty="0" smtClean="0"/>
              <a:t>dakikada</a:t>
            </a:r>
            <a:r>
              <a:rPr lang="tr-TR" sz="2000" b="1" dirty="0" smtClean="0"/>
              <a:t> gereksinim </a:t>
            </a:r>
            <a:r>
              <a:rPr lang="tr-TR" sz="2000" b="1" dirty="0"/>
              <a:t>duyulan su miktarı 1200 L </a:t>
            </a:r>
            <a:r>
              <a:rPr lang="tr-TR" sz="2000" b="1" dirty="0" smtClean="0"/>
              <a:t>ise, kullanılması </a:t>
            </a:r>
            <a:r>
              <a:rPr lang="tr-TR" sz="2000" b="1" dirty="0"/>
              <a:t>gereken boru çapını hesaplayınız.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b="1" dirty="0"/>
          </a:p>
          <a:p>
            <a:r>
              <a:rPr lang="tr-TR" sz="2000" b="1" dirty="0"/>
              <a:t>(D=130 mm)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00977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Ölçme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Değeri </a:t>
            </a:r>
            <a:r>
              <a:rPr lang="tr-TR" sz="2000" b="1" dirty="0"/>
              <a:t>bilinmeyen bir </a:t>
            </a:r>
            <a:r>
              <a:rPr lang="tr-TR" sz="2000" b="1" dirty="0" smtClean="0"/>
              <a:t>büyüklüğün </a:t>
            </a:r>
            <a:r>
              <a:rPr lang="tr-TR" sz="2000" b="1" dirty="0"/>
              <a:t>‘</a:t>
            </a:r>
            <a:r>
              <a:rPr lang="tr-TR" sz="2000" b="1" dirty="0" smtClean="0">
                <a:solidFill>
                  <a:srgbClr val="C00000"/>
                </a:solidFill>
              </a:rPr>
              <a:t>birim</a:t>
            </a:r>
            <a:r>
              <a:rPr lang="tr-TR" sz="2000" b="1" dirty="0" smtClean="0"/>
              <a:t>’ olarak </a:t>
            </a:r>
            <a:r>
              <a:rPr lang="tr-TR" sz="2000" b="1" dirty="0"/>
              <a:t>isimlendirilen ve </a:t>
            </a:r>
            <a:r>
              <a:rPr lang="tr-TR" sz="2000" b="1" dirty="0" smtClean="0"/>
              <a:t>özelliği </a:t>
            </a:r>
            <a:r>
              <a:rPr lang="tr-TR" sz="2000" b="1" dirty="0"/>
              <a:t>bilinen </a:t>
            </a:r>
            <a:r>
              <a:rPr lang="tr-TR" sz="2000" b="1" dirty="0" smtClean="0"/>
              <a:t>başka bir </a:t>
            </a:r>
            <a:r>
              <a:rPr lang="tr-TR" sz="2000" b="1" dirty="0"/>
              <a:t>büyüklük veya </a:t>
            </a:r>
            <a:r>
              <a:rPr lang="tr-TR" sz="2000" b="1" dirty="0" smtClean="0"/>
              <a:t>standartla kıyaslanarak değerlendirilmesi.</a:t>
            </a:r>
            <a:endParaRPr lang="tr-TR" sz="2000" b="1" dirty="0"/>
          </a:p>
          <a:p>
            <a:r>
              <a:rPr lang="tr-TR" sz="2000" b="1" dirty="0">
                <a:solidFill>
                  <a:srgbClr val="0070C0"/>
                </a:solidFill>
              </a:rPr>
              <a:t>Birim: Ölçme </a:t>
            </a:r>
            <a:r>
              <a:rPr lang="tr-TR" sz="2000" b="1" dirty="0" smtClean="0">
                <a:solidFill>
                  <a:srgbClr val="0070C0"/>
                </a:solidFill>
              </a:rPr>
              <a:t>işinde </a:t>
            </a:r>
            <a:r>
              <a:rPr lang="tr-TR" sz="2000" b="1" dirty="0">
                <a:solidFill>
                  <a:srgbClr val="0070C0"/>
                </a:solidFill>
              </a:rPr>
              <a:t>kullanılan standart</a:t>
            </a:r>
            <a:endParaRPr lang="tr-TR" sz="2000" dirty="0">
              <a:solidFill>
                <a:srgbClr val="0070C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71703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671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12 </a:t>
            </a:r>
            <a:r>
              <a:rPr lang="tr-TR" sz="2000" b="1" dirty="0"/>
              <a:t>km/h = ……....…. m/s</a:t>
            </a:r>
          </a:p>
          <a:p>
            <a:r>
              <a:rPr lang="tr-TR" sz="2000" b="1" dirty="0"/>
              <a:t>2.5 ha = …….……. m2</a:t>
            </a:r>
          </a:p>
          <a:p>
            <a:r>
              <a:rPr lang="tr-TR" sz="2000" b="1" dirty="0"/>
              <a:t>4 in. = ……….…. cm</a:t>
            </a:r>
          </a:p>
          <a:p>
            <a:r>
              <a:rPr lang="tr-TR" sz="2000" b="1" dirty="0"/>
              <a:t>27 °C = …….……. K</a:t>
            </a:r>
          </a:p>
          <a:p>
            <a:r>
              <a:rPr lang="tr-TR" sz="2000" b="1" dirty="0"/>
              <a:t>2.2 kW = …………. BG</a:t>
            </a:r>
          </a:p>
          <a:p>
            <a:r>
              <a:rPr lang="tr-TR" sz="2000" b="1" dirty="0"/>
              <a:t>30º = ………….... </a:t>
            </a:r>
            <a:r>
              <a:rPr lang="tr-TR" sz="2000" b="1" dirty="0" err="1"/>
              <a:t>rad</a:t>
            </a:r>
            <a:endParaRPr lang="tr-TR" sz="2000" b="1" dirty="0"/>
          </a:p>
          <a:p>
            <a:r>
              <a:rPr lang="tr-TR" sz="2000" b="1" dirty="0"/>
              <a:t>7 da = ……..……. ha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270657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Alıştırma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230 </a:t>
            </a:r>
            <a:r>
              <a:rPr lang="tr-TR" sz="2000" b="1" dirty="0"/>
              <a:t>mm = …..…….. m</a:t>
            </a:r>
          </a:p>
          <a:p>
            <a:r>
              <a:rPr lang="tr-TR" sz="2000" b="1" dirty="0"/>
              <a:t>95 g = ……….… kg</a:t>
            </a:r>
          </a:p>
          <a:p>
            <a:r>
              <a:rPr lang="tr-TR" sz="2000" b="1" dirty="0"/>
              <a:t>3.14 </a:t>
            </a:r>
            <a:r>
              <a:rPr lang="tr-TR" sz="2000" b="1" dirty="0" err="1"/>
              <a:t>rad</a:t>
            </a:r>
            <a:r>
              <a:rPr lang="tr-TR" sz="2000" b="1" dirty="0"/>
              <a:t> = ……….. º</a:t>
            </a:r>
          </a:p>
          <a:p>
            <a:r>
              <a:rPr lang="tr-TR" sz="2000" b="1" dirty="0"/>
              <a:t>2200 W-h = …………. MJ</a:t>
            </a:r>
          </a:p>
          <a:p>
            <a:r>
              <a:rPr lang="tr-TR" sz="2000" b="1" dirty="0"/>
              <a:t>0.000005 m = ……… </a:t>
            </a:r>
            <a:r>
              <a:rPr lang="el-GR" sz="2000" b="1" dirty="0" smtClean="0"/>
              <a:t>μ</a:t>
            </a:r>
            <a:r>
              <a:rPr lang="tr-TR" sz="2000" b="1" dirty="0" smtClean="0"/>
              <a:t>m</a:t>
            </a:r>
            <a:endParaRPr lang="tr-TR" sz="2000" b="1" dirty="0"/>
          </a:p>
          <a:p>
            <a:r>
              <a:rPr lang="tr-TR" sz="2000" b="1" dirty="0"/>
              <a:t>6000 BTU/h = ………cal/h = …….. MJ/h</a:t>
            </a:r>
          </a:p>
          <a:p>
            <a:r>
              <a:rPr lang="es-ES" sz="2000" b="1" dirty="0"/>
              <a:t>10 L = ……….. kg (4 °C’de su için)</a:t>
            </a:r>
          </a:p>
          <a:p>
            <a:r>
              <a:rPr lang="tr-TR" sz="2000" b="1" dirty="0"/>
              <a:t>20 L = ……….. kg (</a:t>
            </a:r>
            <a:r>
              <a:rPr lang="tr-TR" sz="2000" b="1" dirty="0" smtClean="0"/>
              <a:t>zeytinyağı</a:t>
            </a:r>
            <a:r>
              <a:rPr lang="tr-TR" sz="2000" b="1" dirty="0"/>
              <a:t>, 0.8 g/cm3)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31737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Birim Sistemleri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500337"/>
            <a:ext cx="8229600" cy="3625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0070C0"/>
                </a:solidFill>
              </a:rPr>
              <a:t>	Farklı </a:t>
            </a:r>
            <a:r>
              <a:rPr lang="tr-TR" sz="2000" b="1" dirty="0">
                <a:solidFill>
                  <a:srgbClr val="0070C0"/>
                </a:solidFill>
              </a:rPr>
              <a:t>ülkelerde farklı birim sistemleri:</a:t>
            </a:r>
          </a:p>
          <a:p>
            <a:r>
              <a:rPr lang="tr-TR" sz="2000" b="1" dirty="0" smtClean="0"/>
              <a:t>FPS (</a:t>
            </a:r>
            <a:r>
              <a:rPr lang="tr-TR" sz="2000" b="1" dirty="0" err="1" smtClean="0"/>
              <a:t>ingiliz</a:t>
            </a:r>
            <a:r>
              <a:rPr lang="tr-TR" sz="2000" b="1" dirty="0"/>
              <a:t>) birim sistemi (</a:t>
            </a:r>
            <a:r>
              <a:rPr lang="tr-TR" sz="2000" b="1" dirty="0" err="1"/>
              <a:t>Foot</a:t>
            </a:r>
            <a:r>
              <a:rPr lang="tr-TR" sz="2000" b="1" dirty="0"/>
              <a:t>-Pound-Saniye)</a:t>
            </a:r>
          </a:p>
          <a:p>
            <a:r>
              <a:rPr lang="tr-TR" sz="2000" b="1" dirty="0" smtClean="0"/>
              <a:t>CGS </a:t>
            </a:r>
            <a:r>
              <a:rPr lang="tr-TR" sz="2000" b="1" dirty="0"/>
              <a:t>birim sistemi (Santimetre-Gram-Saniye)</a:t>
            </a:r>
          </a:p>
          <a:p>
            <a:r>
              <a:rPr lang="tr-TR" sz="2000" b="1" dirty="0" smtClean="0"/>
              <a:t>MKS </a:t>
            </a:r>
            <a:r>
              <a:rPr lang="tr-TR" sz="2000" b="1" dirty="0"/>
              <a:t>birim sistemi (</a:t>
            </a:r>
            <a:r>
              <a:rPr lang="tr-TR" sz="2000" b="1" dirty="0">
                <a:solidFill>
                  <a:srgbClr val="FF0000"/>
                </a:solidFill>
              </a:rPr>
              <a:t>M</a:t>
            </a:r>
            <a:r>
              <a:rPr lang="tr-TR" sz="2000" b="1" dirty="0"/>
              <a:t>etre-</a:t>
            </a:r>
            <a:r>
              <a:rPr lang="tr-TR" sz="2000" b="1" dirty="0">
                <a:solidFill>
                  <a:srgbClr val="FF0000"/>
                </a:solidFill>
              </a:rPr>
              <a:t>K</a:t>
            </a:r>
            <a:r>
              <a:rPr lang="tr-TR" sz="2000" b="1" dirty="0"/>
              <a:t>ilogram-</a:t>
            </a:r>
            <a:r>
              <a:rPr lang="tr-TR" sz="2000" b="1" dirty="0">
                <a:solidFill>
                  <a:srgbClr val="FF0000"/>
                </a:solidFill>
              </a:rPr>
              <a:t>S</a:t>
            </a:r>
            <a:r>
              <a:rPr lang="tr-TR" sz="2000" b="1" dirty="0"/>
              <a:t>aniye)</a:t>
            </a:r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/>
              <a:t>Sorun</a:t>
            </a:r>
            <a:r>
              <a:rPr lang="tr-TR" sz="2000" b="1" dirty="0"/>
              <a:t>: Farklı ülkelerdeki </a:t>
            </a:r>
            <a:r>
              <a:rPr lang="tr-TR" sz="2000" b="1" dirty="0" smtClean="0"/>
              <a:t>bilimsel bulguların anlaşılmasında </a:t>
            </a:r>
            <a:r>
              <a:rPr lang="tr-TR" sz="2000" b="1" dirty="0"/>
              <a:t>zorluk</a:t>
            </a:r>
            <a:endParaRPr lang="tr-TR" sz="20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4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Uluslararası Birim Sistemi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0070C0"/>
                </a:solidFill>
              </a:rPr>
              <a:t>Uluslararası </a:t>
            </a:r>
            <a:r>
              <a:rPr lang="tr-TR" sz="2000" b="1" dirty="0">
                <a:solidFill>
                  <a:srgbClr val="0070C0"/>
                </a:solidFill>
              </a:rPr>
              <a:t>Birim Sistemi: </a:t>
            </a:r>
            <a:r>
              <a:rPr lang="tr-TR" sz="2000" b="1" dirty="0"/>
              <a:t>1960’lı </a:t>
            </a:r>
            <a:r>
              <a:rPr lang="tr-TR" sz="2000" b="1" dirty="0" smtClean="0"/>
              <a:t>yıllarda Paris’te </a:t>
            </a:r>
            <a:r>
              <a:rPr lang="tr-TR" sz="2000" b="1" dirty="0"/>
              <a:t>bulunan Uluslararası Ölçü ve </a:t>
            </a:r>
            <a:r>
              <a:rPr lang="tr-TR" sz="2000" b="1" dirty="0" smtClean="0"/>
              <a:t>Ayarlar Bürosu </a:t>
            </a:r>
            <a:r>
              <a:rPr lang="tr-TR" sz="2000" b="1" dirty="0"/>
              <a:t>tarafından </a:t>
            </a:r>
            <a:r>
              <a:rPr lang="tr-TR" sz="2000" b="1" dirty="0" smtClean="0"/>
              <a:t>geliştirildi.</a:t>
            </a:r>
            <a:endParaRPr lang="tr-TR" sz="2000" b="1" dirty="0"/>
          </a:p>
          <a:p>
            <a:pPr marL="0" indent="0">
              <a:buNone/>
            </a:pPr>
            <a:r>
              <a:rPr lang="tr-TR" sz="2000" b="1" dirty="0" smtClean="0">
                <a:solidFill>
                  <a:srgbClr val="0070C0"/>
                </a:solidFill>
              </a:rPr>
              <a:t>Diğer </a:t>
            </a:r>
            <a:r>
              <a:rPr lang="tr-TR" sz="2000" b="1" dirty="0">
                <a:solidFill>
                  <a:srgbClr val="0070C0"/>
                </a:solidFill>
              </a:rPr>
              <a:t>isimleri:</a:t>
            </a:r>
          </a:p>
          <a:p>
            <a:r>
              <a:rPr lang="tr-TR" sz="2000" b="1" dirty="0" smtClean="0"/>
              <a:t>Metrik </a:t>
            </a:r>
            <a:r>
              <a:rPr lang="tr-TR" sz="2000" b="1" dirty="0"/>
              <a:t>sistem</a:t>
            </a:r>
          </a:p>
          <a:p>
            <a:r>
              <a:rPr lang="tr-TR" sz="2000" b="1" dirty="0" smtClean="0"/>
              <a:t>Uluslararası </a:t>
            </a:r>
            <a:r>
              <a:rPr lang="tr-TR" sz="2000" b="1" dirty="0"/>
              <a:t>metrik sistem</a:t>
            </a:r>
          </a:p>
          <a:p>
            <a:r>
              <a:rPr lang="tr-TR" sz="2000" b="1" dirty="0" smtClean="0"/>
              <a:t>SI </a:t>
            </a:r>
            <a:r>
              <a:rPr lang="tr-TR" sz="2000" b="1" dirty="0"/>
              <a:t>birim sistemi (</a:t>
            </a:r>
            <a:r>
              <a:rPr lang="tr-TR" sz="2000" b="1" dirty="0" err="1">
                <a:solidFill>
                  <a:srgbClr val="0070C0"/>
                </a:solidFill>
              </a:rPr>
              <a:t>S</a:t>
            </a:r>
            <a:r>
              <a:rPr lang="tr-TR" sz="2000" b="1" dirty="0" err="1"/>
              <a:t>ystéme</a:t>
            </a:r>
            <a:r>
              <a:rPr lang="tr-TR" sz="2000" b="1" dirty="0"/>
              <a:t> </a:t>
            </a:r>
            <a:r>
              <a:rPr lang="tr-TR" sz="2000" b="1" dirty="0">
                <a:solidFill>
                  <a:srgbClr val="0070C0"/>
                </a:solidFill>
              </a:rPr>
              <a:t>I</a:t>
            </a:r>
            <a:r>
              <a:rPr lang="tr-TR" sz="2000" b="1" dirty="0"/>
              <a:t>nternational </a:t>
            </a:r>
            <a:r>
              <a:rPr lang="tr-TR" sz="2000" b="1" dirty="0" err="1"/>
              <a:t>de’Unités</a:t>
            </a:r>
            <a:r>
              <a:rPr lang="tr-TR" sz="2000" b="1" dirty="0"/>
              <a:t>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75682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Uluslararası Birim Sistemi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	Birimler </a:t>
            </a:r>
            <a:r>
              <a:rPr lang="tr-TR" sz="2000" b="1" dirty="0"/>
              <a:t>3 </a:t>
            </a:r>
            <a:r>
              <a:rPr lang="tr-TR" sz="2000" b="1" dirty="0" smtClean="0"/>
              <a:t>başlık </a:t>
            </a:r>
            <a:r>
              <a:rPr lang="tr-TR" sz="2000" b="1" dirty="0"/>
              <a:t>altında toplanır:</a:t>
            </a:r>
          </a:p>
          <a:p>
            <a:pPr marL="1257300" lvl="3" indent="0">
              <a:buNone/>
            </a:pPr>
            <a:r>
              <a:rPr lang="tr-TR" b="1" dirty="0"/>
              <a:t>a) Temel birimler</a:t>
            </a:r>
          </a:p>
          <a:p>
            <a:pPr marL="1257300" lvl="3" indent="0">
              <a:buNone/>
            </a:pPr>
            <a:r>
              <a:rPr lang="tr-TR" b="1" dirty="0"/>
              <a:t>b) </a:t>
            </a:r>
            <a:r>
              <a:rPr lang="tr-TR" b="1" dirty="0" smtClean="0"/>
              <a:t>Türetilmiş</a:t>
            </a:r>
            <a:r>
              <a:rPr lang="tr-TR" dirty="0" smtClean="0"/>
              <a:t> </a:t>
            </a:r>
            <a:r>
              <a:rPr lang="tr-TR" b="1" dirty="0"/>
              <a:t>birimler</a:t>
            </a:r>
          </a:p>
          <a:p>
            <a:pPr marL="1257300" lvl="3" indent="0">
              <a:buNone/>
            </a:pPr>
            <a:r>
              <a:rPr lang="tr-TR" b="1" dirty="0"/>
              <a:t>c) Yardımcı (tamamlayıcı) birimler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668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2564</Words>
  <Application>Microsoft Office PowerPoint</Application>
  <PresentationFormat>Ekran Gösterisi (4:3)</PresentationFormat>
  <Paragraphs>536</Paragraphs>
  <Slides>61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61</vt:i4>
      </vt:variant>
    </vt:vector>
  </HeadingPairs>
  <TitlesOfParts>
    <vt:vector size="62" baseType="lpstr">
      <vt:lpstr>Ofis Teması</vt:lpstr>
      <vt:lpstr>Uluslararası Birim Sistemi</vt:lpstr>
      <vt:lpstr>Birimler ve birim dönüştürme neden önemli?</vt:lpstr>
      <vt:lpstr>PowerPoint Sunusu</vt:lpstr>
      <vt:lpstr>PowerPoint Sunusu</vt:lpstr>
      <vt:lpstr>Giriş </vt:lpstr>
      <vt:lpstr>Ölçme </vt:lpstr>
      <vt:lpstr>Birim Sistemleri </vt:lpstr>
      <vt:lpstr>Uluslararası Birim Sistemi </vt:lpstr>
      <vt:lpstr>Uluslararası Birim Sistemi </vt:lpstr>
      <vt:lpstr>Temel Birimler </vt:lpstr>
      <vt:lpstr>Kütle ve Ağırlık </vt:lpstr>
      <vt:lpstr>Kütle ve Ağırlık </vt:lpstr>
      <vt:lpstr>Kütle </vt:lpstr>
      <vt:lpstr>Kuvvet </vt:lpstr>
      <vt:lpstr>Moment (Tork) </vt:lpstr>
      <vt:lpstr>Moment (Tork) </vt:lpstr>
      <vt:lpstr>Moment (Tork) </vt:lpstr>
      <vt:lpstr>Moment (Tork) </vt:lpstr>
      <vt:lpstr>Uzunluk </vt:lpstr>
      <vt:lpstr>Sıcaklık ve Isı </vt:lpstr>
      <vt:lpstr>Sıcaklık Skalaları </vt:lpstr>
      <vt:lpstr>Sıcaklık Skalaları </vt:lpstr>
      <vt:lpstr>Isı </vt:lpstr>
      <vt:lpstr>Türetilmiş Büyüklük ve Birimler </vt:lpstr>
      <vt:lpstr>Alan </vt:lpstr>
      <vt:lpstr>Hacim </vt:lpstr>
      <vt:lpstr>Kilogram ve Litre </vt:lpstr>
      <vt:lpstr>Özgül Kütle/Ağırlık/Hacim </vt:lpstr>
      <vt:lpstr>ve Enerji </vt:lpstr>
      <vt:lpstr> ve Enerji </vt:lpstr>
      <vt:lpstr>Güç </vt:lpstr>
      <vt:lpstr>Basınç </vt:lpstr>
      <vt:lpstr>Hız </vt:lpstr>
      <vt:lpstr>Dairesel Harekette Hız </vt:lpstr>
      <vt:lpstr>İvme </vt:lpstr>
      <vt:lpstr>Debi  </vt:lpstr>
      <vt:lpstr>Debi  </vt:lpstr>
      <vt:lpstr>Yardımcı Büyüklük ve Birimler </vt:lpstr>
      <vt:lpstr>Açı </vt:lpstr>
      <vt:lpstr>Açı </vt:lpstr>
      <vt:lpstr>Birim Dönüştürme </vt:lpstr>
      <vt:lpstr>Birim Dönüştürme </vt:lpstr>
      <vt:lpstr>Büyültme Çarpanları </vt:lpstr>
      <vt:lpstr>Küçültme Çarpanları </vt:lpstr>
      <vt:lpstr>Yunan Alfabesi </vt:lpstr>
      <vt:lpstr>Sayısal Problem Çözme Tekniği </vt:lpstr>
      <vt:lpstr>Sayısal Problem Çözmede Hatalar </vt:lpstr>
      <vt:lpstr>Alıştırma </vt:lpstr>
      <vt:lpstr>Alıştırma</vt:lpstr>
      <vt:lpstr>Alıştırma</vt:lpstr>
      <vt:lpstr>Alıştırma</vt:lpstr>
      <vt:lpstr>Alıştırma</vt:lpstr>
      <vt:lpstr>Alıştırma</vt:lpstr>
      <vt:lpstr>Alıştırma</vt:lpstr>
      <vt:lpstr>Alıştırma</vt:lpstr>
      <vt:lpstr>Alıştırma</vt:lpstr>
      <vt:lpstr>Alıştırma</vt:lpstr>
      <vt:lpstr>Alıştırma</vt:lpstr>
      <vt:lpstr>Alıştırma</vt:lpstr>
      <vt:lpstr>Alıştırma</vt:lpstr>
      <vt:lpstr>Alıştırma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Uluslararası Birim Sistemi</dc:title>
  <dc:creator>User</dc:creator>
  <cp:lastModifiedBy>User</cp:lastModifiedBy>
  <cp:revision>40</cp:revision>
  <dcterms:created xsi:type="dcterms:W3CDTF">2013-09-27T13:46:45Z</dcterms:created>
  <dcterms:modified xsi:type="dcterms:W3CDTF">2013-10-03T11:55:54Z</dcterms:modified>
</cp:coreProperties>
</file>