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7" r:id="rId2"/>
    <p:sldId id="262" r:id="rId3"/>
    <p:sldId id="424" r:id="rId4"/>
    <p:sldId id="265" r:id="rId5"/>
    <p:sldId id="371" r:id="rId6"/>
    <p:sldId id="349" r:id="rId7"/>
    <p:sldId id="374" r:id="rId8"/>
    <p:sldId id="437" r:id="rId9"/>
    <p:sldId id="375" r:id="rId10"/>
    <p:sldId id="370" r:id="rId11"/>
    <p:sldId id="376" r:id="rId12"/>
    <p:sldId id="336" r:id="rId13"/>
    <p:sldId id="436" r:id="rId14"/>
    <p:sldId id="337" r:id="rId15"/>
    <p:sldId id="347" r:id="rId16"/>
    <p:sldId id="366" r:id="rId17"/>
    <p:sldId id="342" r:id="rId18"/>
    <p:sldId id="345" r:id="rId19"/>
    <p:sldId id="425" r:id="rId20"/>
    <p:sldId id="438" r:id="rId21"/>
    <p:sldId id="354" r:id="rId22"/>
    <p:sldId id="355" r:id="rId23"/>
    <p:sldId id="356" r:id="rId24"/>
    <p:sldId id="357" r:id="rId25"/>
    <p:sldId id="360" r:id="rId26"/>
    <p:sldId id="358" r:id="rId27"/>
    <p:sldId id="359" r:id="rId28"/>
    <p:sldId id="333" r:id="rId29"/>
    <p:sldId id="334"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066FF"/>
    <a:srgbClr val="FF0066"/>
    <a:srgbClr val="FF3300"/>
    <a:srgbClr val="FF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794" autoAdjust="0"/>
    <p:restoredTop sz="90681" autoAdjust="0"/>
  </p:normalViewPr>
  <p:slideViewPr>
    <p:cSldViewPr snapToGrid="0" snapToObjects="1">
      <p:cViewPr>
        <p:scale>
          <a:sx n="80" d="100"/>
          <a:sy n="80" d="100"/>
        </p:scale>
        <p:origin x="-978" y="-34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082"/>
    </p:cViewPr>
  </p:sorterViewPr>
  <p:notesViewPr>
    <p:cSldViewPr snapToGrid="0" snapToObjects="1">
      <p:cViewPr varScale="1">
        <p:scale>
          <a:sx n="55" d="100"/>
          <a:sy n="55" d="100"/>
        </p:scale>
        <p:origin x="-28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CED08E-AEFB-492F-9614-B3FC99EF8E6E}" type="datetimeFigureOut">
              <a:rPr lang="tr-TR" smtClean="0"/>
              <a:pPr/>
              <a:t>08.09.2015</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6F90EF-0AAC-4872-99F4-1926FD5880ED}"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normAutofit/>
          </a:bodyPr>
          <a:lstStyle>
            <a:lvl1pPr algn="ctr">
              <a:defRPr sz="4000"/>
            </a:lvl1pPr>
          </a:lstStyle>
          <a:p>
            <a:r>
              <a:rPr lang="tr-TR"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796583AD-110D-A142-A1A1-45E9211E4961}" type="datetimeFigureOut">
              <a:rPr lang="en-US" smtClean="0"/>
              <a:pPr/>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CCADD-9AA9-494F-91C5-855B9B911A2C}" type="slidenum">
              <a:rPr lang="en-US" smtClean="0"/>
              <a:pPr/>
              <a:t>‹#›</a:t>
            </a:fld>
            <a:endParaRPr lang="en-US"/>
          </a:p>
        </p:txBody>
      </p:sp>
    </p:spTree>
    <p:extLst>
      <p:ext uri="{BB962C8B-B14F-4D97-AF65-F5344CB8AC3E}">
        <p14:creationId xmlns="" xmlns:p14="http://schemas.microsoft.com/office/powerpoint/2010/main" val="3569638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796583AD-110D-A142-A1A1-45E9211E4961}" type="datetimeFigureOut">
              <a:rPr lang="en-US" smtClean="0"/>
              <a:pPr/>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CCADD-9AA9-494F-91C5-855B9B911A2C}" type="slidenum">
              <a:rPr lang="en-US" smtClean="0"/>
              <a:pPr/>
              <a:t>‹#›</a:t>
            </a:fld>
            <a:endParaRPr lang="en-US"/>
          </a:p>
        </p:txBody>
      </p:sp>
    </p:spTree>
    <p:extLst>
      <p:ext uri="{BB962C8B-B14F-4D97-AF65-F5344CB8AC3E}">
        <p14:creationId xmlns="" xmlns:p14="http://schemas.microsoft.com/office/powerpoint/2010/main" val="101582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796583AD-110D-A142-A1A1-45E9211E4961}" type="datetimeFigureOut">
              <a:rPr lang="en-US" smtClean="0"/>
              <a:pPr/>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CCADD-9AA9-494F-91C5-855B9B911A2C}" type="slidenum">
              <a:rPr lang="en-US" smtClean="0"/>
              <a:pPr/>
              <a:t>‹#›</a:t>
            </a:fld>
            <a:endParaRPr lang="en-US"/>
          </a:p>
        </p:txBody>
      </p:sp>
    </p:spTree>
    <p:extLst>
      <p:ext uri="{BB962C8B-B14F-4D97-AF65-F5344CB8AC3E}">
        <p14:creationId xmlns="" xmlns:p14="http://schemas.microsoft.com/office/powerpoint/2010/main" val="1079867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1030" y="394167"/>
            <a:ext cx="8229600" cy="660693"/>
          </a:xfrm>
          <a:solidFill>
            <a:schemeClr val="bg2">
              <a:lumMod val="60000"/>
              <a:lumOff val="40000"/>
            </a:schemeClr>
          </a:solidFill>
          <a:effectLst>
            <a:glow rad="228600">
              <a:schemeClr val="accent5">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none"/>
        </p:style>
        <p:txBody>
          <a:bodyPr>
            <a:normAutofit/>
          </a:bodyPr>
          <a:lstStyle>
            <a:lvl1pPr algn="ctr">
              <a:defRPr sz="3600"/>
            </a:lvl1pPr>
          </a:lstStyle>
          <a:p>
            <a:r>
              <a:rPr lang="tr-TR" smtClean="0"/>
              <a:t>Click to edit Master title style</a:t>
            </a:r>
            <a:endParaRPr lang="en-US"/>
          </a:p>
        </p:txBody>
      </p:sp>
      <p:sp>
        <p:nvSpPr>
          <p:cNvPr id="3" name="Content Placeholder 2"/>
          <p:cNvSpPr>
            <a:spLocks noGrp="1"/>
          </p:cNvSpPr>
          <p:nvPr>
            <p:ph idx="1"/>
          </p:nvPr>
        </p:nvSpPr>
        <p:spPr>
          <a:xfrm>
            <a:off x="435755" y="1368426"/>
            <a:ext cx="8229600" cy="3394472"/>
          </a:xfrm>
          <a:solidFill>
            <a:srgbClr val="7030A0"/>
          </a:solidFill>
          <a:effectLst>
            <a:glow rad="228600">
              <a:schemeClr val="accent1">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none"/>
        </p:style>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tr-TR" dirty="0" err="1" smtClean="0"/>
              <a:t>Click</a:t>
            </a:r>
            <a:r>
              <a:rPr lang="tr-TR" dirty="0" smtClean="0"/>
              <a:t> </a:t>
            </a:r>
            <a:r>
              <a:rPr lang="tr-TR" dirty="0" err="1" smtClean="0"/>
              <a:t>to</a:t>
            </a:r>
            <a:r>
              <a:rPr lang="tr-TR" dirty="0" smtClean="0"/>
              <a:t> </a:t>
            </a:r>
            <a:r>
              <a:rPr lang="tr-TR" dirty="0" err="1" smtClean="0"/>
              <a:t>edit</a:t>
            </a:r>
            <a:r>
              <a:rPr lang="tr-TR" dirty="0" smtClean="0"/>
              <a:t> </a:t>
            </a:r>
            <a:r>
              <a:rPr lang="tr-TR" dirty="0" err="1" smtClean="0"/>
              <a:t>Master</a:t>
            </a:r>
            <a:r>
              <a:rPr lang="tr-TR" dirty="0" smtClean="0"/>
              <a:t> </a:t>
            </a:r>
            <a:r>
              <a:rPr lang="tr-TR" dirty="0" err="1" smtClean="0"/>
              <a:t>text</a:t>
            </a:r>
            <a:r>
              <a:rPr lang="tr-TR" dirty="0" smtClean="0"/>
              <a:t> </a:t>
            </a:r>
            <a:r>
              <a:rPr lang="tr-TR" dirty="0" err="1" smtClean="0"/>
              <a:t>styles</a:t>
            </a:r>
            <a:endParaRPr lang="tr-TR" dirty="0" smtClean="0"/>
          </a:p>
          <a:p>
            <a:pPr lvl="1"/>
            <a:r>
              <a:rPr lang="tr-TR" dirty="0" err="1" smtClean="0"/>
              <a:t>Second</a:t>
            </a:r>
            <a:r>
              <a:rPr lang="tr-TR" dirty="0" smtClean="0"/>
              <a:t> </a:t>
            </a:r>
            <a:r>
              <a:rPr lang="tr-TR" dirty="0" err="1" smtClean="0"/>
              <a:t>level</a:t>
            </a:r>
            <a:endParaRPr lang="tr-TR" dirty="0" smtClean="0"/>
          </a:p>
          <a:p>
            <a:pPr lvl="2"/>
            <a:r>
              <a:rPr lang="tr-TR" dirty="0" err="1" smtClean="0"/>
              <a:t>Third</a:t>
            </a:r>
            <a:r>
              <a:rPr lang="tr-TR" dirty="0" smtClean="0"/>
              <a:t> </a:t>
            </a:r>
            <a:r>
              <a:rPr lang="tr-TR" dirty="0" err="1" smtClean="0"/>
              <a:t>level</a:t>
            </a:r>
            <a:endParaRPr lang="tr-TR" dirty="0" smtClean="0"/>
          </a:p>
          <a:p>
            <a:pPr lvl="3"/>
            <a:r>
              <a:rPr lang="tr-TR" dirty="0" err="1" smtClean="0"/>
              <a:t>Fourth</a:t>
            </a:r>
            <a:r>
              <a:rPr lang="tr-TR" dirty="0" smtClean="0"/>
              <a:t> </a:t>
            </a:r>
            <a:r>
              <a:rPr lang="tr-TR" dirty="0" err="1" smtClean="0"/>
              <a:t>level</a:t>
            </a:r>
            <a:endParaRPr lang="tr-TR" dirty="0" smtClean="0"/>
          </a:p>
          <a:p>
            <a:pPr lvl="4"/>
            <a:r>
              <a:rPr lang="tr-TR" dirty="0" err="1" smtClean="0"/>
              <a:t>Fifth</a:t>
            </a:r>
            <a:r>
              <a:rPr lang="tr-TR" dirty="0" smtClean="0"/>
              <a:t> </a:t>
            </a:r>
            <a:r>
              <a:rPr lang="tr-TR" dirty="0" err="1" smtClean="0"/>
              <a:t>level</a:t>
            </a:r>
            <a:endParaRPr lang="en-US" dirty="0"/>
          </a:p>
        </p:txBody>
      </p:sp>
    </p:spTree>
    <p:extLst>
      <p:ext uri="{BB962C8B-B14F-4D97-AF65-F5344CB8AC3E}">
        <p14:creationId xmlns="" xmlns:p14="http://schemas.microsoft.com/office/powerpoint/2010/main" val="563245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796583AD-110D-A142-A1A1-45E9211E4961}" type="datetimeFigureOut">
              <a:rPr lang="en-US" smtClean="0"/>
              <a:pPr/>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CCADD-9AA9-494F-91C5-855B9B911A2C}" type="slidenum">
              <a:rPr lang="en-US" smtClean="0"/>
              <a:pPr/>
              <a:t>‹#›</a:t>
            </a:fld>
            <a:endParaRPr lang="en-US"/>
          </a:p>
        </p:txBody>
      </p:sp>
    </p:spTree>
    <p:extLst>
      <p:ext uri="{BB962C8B-B14F-4D97-AF65-F5344CB8AC3E}">
        <p14:creationId xmlns="" xmlns:p14="http://schemas.microsoft.com/office/powerpoint/2010/main" val="3484550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796583AD-110D-A142-A1A1-45E9211E4961}" type="datetimeFigureOut">
              <a:rPr lang="en-US" smtClean="0"/>
              <a:pPr/>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CCADD-9AA9-494F-91C5-855B9B911A2C}" type="slidenum">
              <a:rPr lang="en-US" smtClean="0"/>
              <a:pPr/>
              <a:t>‹#›</a:t>
            </a:fld>
            <a:endParaRPr lang="en-US"/>
          </a:p>
        </p:txBody>
      </p:sp>
    </p:spTree>
    <p:extLst>
      <p:ext uri="{BB962C8B-B14F-4D97-AF65-F5344CB8AC3E}">
        <p14:creationId xmlns="" xmlns:p14="http://schemas.microsoft.com/office/powerpoint/2010/main" val="279484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796583AD-110D-A142-A1A1-45E9211E4961}" type="datetimeFigureOut">
              <a:rPr lang="en-US" smtClean="0"/>
              <a:pPr/>
              <a:t>9/8/2015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0CCADD-9AA9-494F-91C5-855B9B911A2C}" type="slidenum">
              <a:rPr lang="en-US" smtClean="0"/>
              <a:pPr/>
              <a:t>‹#›</a:t>
            </a:fld>
            <a:endParaRPr lang="en-US"/>
          </a:p>
        </p:txBody>
      </p:sp>
    </p:spTree>
    <p:extLst>
      <p:ext uri="{BB962C8B-B14F-4D97-AF65-F5344CB8AC3E}">
        <p14:creationId xmlns="" xmlns:p14="http://schemas.microsoft.com/office/powerpoint/2010/main" val="2645871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796583AD-110D-A142-A1A1-45E9211E4961}" type="datetimeFigureOut">
              <a:rPr lang="en-US" smtClean="0"/>
              <a:pPr/>
              <a:t>9/8/2015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0CCADD-9AA9-494F-91C5-855B9B911A2C}" type="slidenum">
              <a:rPr lang="en-US" smtClean="0"/>
              <a:pPr/>
              <a:t>‹#›</a:t>
            </a:fld>
            <a:endParaRPr lang="en-US"/>
          </a:p>
        </p:txBody>
      </p:sp>
    </p:spTree>
    <p:extLst>
      <p:ext uri="{BB962C8B-B14F-4D97-AF65-F5344CB8AC3E}">
        <p14:creationId xmlns="" xmlns:p14="http://schemas.microsoft.com/office/powerpoint/2010/main" val="97954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6583AD-110D-A142-A1A1-45E9211E4961}" type="datetimeFigureOut">
              <a:rPr lang="en-US" smtClean="0"/>
              <a:pPr/>
              <a:t>9/8/2015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0CCADD-9AA9-494F-91C5-855B9B911A2C}" type="slidenum">
              <a:rPr lang="en-US" smtClean="0"/>
              <a:pPr/>
              <a:t>‹#›</a:t>
            </a:fld>
            <a:endParaRPr lang="en-US"/>
          </a:p>
        </p:txBody>
      </p:sp>
    </p:spTree>
    <p:extLst>
      <p:ext uri="{BB962C8B-B14F-4D97-AF65-F5344CB8AC3E}">
        <p14:creationId xmlns="" xmlns:p14="http://schemas.microsoft.com/office/powerpoint/2010/main" val="2312087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796583AD-110D-A142-A1A1-45E9211E4961}" type="datetimeFigureOut">
              <a:rPr lang="en-US" smtClean="0"/>
              <a:pPr/>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CCADD-9AA9-494F-91C5-855B9B911A2C}" type="slidenum">
              <a:rPr lang="en-US" smtClean="0"/>
              <a:pPr/>
              <a:t>‹#›</a:t>
            </a:fld>
            <a:endParaRPr lang="en-US"/>
          </a:p>
        </p:txBody>
      </p:sp>
    </p:spTree>
    <p:extLst>
      <p:ext uri="{BB962C8B-B14F-4D97-AF65-F5344CB8AC3E}">
        <p14:creationId xmlns="" xmlns:p14="http://schemas.microsoft.com/office/powerpoint/2010/main" val="3054143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796583AD-110D-A142-A1A1-45E9211E4961}" type="datetimeFigureOut">
              <a:rPr lang="en-US" smtClean="0"/>
              <a:pPr/>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CCADD-9AA9-494F-91C5-855B9B911A2C}" type="slidenum">
              <a:rPr lang="en-US" smtClean="0"/>
              <a:pPr/>
              <a:t>‹#›</a:t>
            </a:fld>
            <a:endParaRPr lang="en-US"/>
          </a:p>
        </p:txBody>
      </p:sp>
    </p:spTree>
    <p:extLst>
      <p:ext uri="{BB962C8B-B14F-4D97-AF65-F5344CB8AC3E}">
        <p14:creationId xmlns="" xmlns:p14="http://schemas.microsoft.com/office/powerpoint/2010/main" val="2243179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774" y="-5036"/>
            <a:ext cx="8229600" cy="660693"/>
          </a:xfrm>
          <a:prstGeom prst="rect">
            <a:avLst/>
          </a:prstGeom>
        </p:spPr>
        <p:txBody>
          <a:bodyPr vert="horz" lIns="91440" tIns="45720" rIns="91440" bIns="45720" rtlCol="0" anchor="ctr">
            <a:normAutofit/>
          </a:bodyPr>
          <a:lstStyle/>
          <a:p>
            <a:r>
              <a:rPr lang="tr-TR" dirty="0" smtClean="0"/>
              <a:t>Click to edit Master title style</a:t>
            </a:r>
            <a:endParaRPr lang="en-US" dirty="0"/>
          </a:p>
        </p:txBody>
      </p:sp>
      <p:sp>
        <p:nvSpPr>
          <p:cNvPr id="3" name="Text Placeholder 2"/>
          <p:cNvSpPr>
            <a:spLocks noGrp="1"/>
          </p:cNvSpPr>
          <p:nvPr>
            <p:ph type="body" idx="1"/>
          </p:nvPr>
        </p:nvSpPr>
        <p:spPr>
          <a:xfrm>
            <a:off x="326571" y="958990"/>
            <a:ext cx="8229600" cy="3394472"/>
          </a:xfrm>
          <a:prstGeom prst="rect">
            <a:avLst/>
          </a:prstGeom>
        </p:spPr>
        <p:txBody>
          <a:bodyPr vert="horz" lIns="91440" tIns="45720" rIns="91440" bIns="45720" rtlCol="0">
            <a:normAutofit/>
          </a:bodyPr>
          <a:lstStyle/>
          <a:p>
            <a:pPr lvl="0"/>
            <a:r>
              <a:rPr lang="tr-TR" dirty="0" smtClean="0"/>
              <a:t>Click to edit Master text styles</a:t>
            </a:r>
          </a:p>
          <a:p>
            <a:pPr lvl="1"/>
            <a:r>
              <a:rPr lang="tr-TR" dirty="0" smtClean="0"/>
              <a:t>Second level</a:t>
            </a:r>
          </a:p>
          <a:p>
            <a:pPr lvl="2"/>
            <a:r>
              <a:rPr lang="tr-TR" dirty="0" smtClean="0"/>
              <a:t>Third level</a:t>
            </a:r>
          </a:p>
          <a:p>
            <a:pPr lvl="3"/>
            <a:r>
              <a:rPr lang="tr-TR" dirty="0" smtClean="0"/>
              <a:t>Fourth level</a:t>
            </a:r>
          </a:p>
          <a:p>
            <a:pPr lvl="4"/>
            <a:r>
              <a:rPr lang="tr-TR" dirty="0" smtClean="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6583AD-110D-A142-A1A1-45E9211E4961}" type="datetimeFigureOut">
              <a:rPr lang="en-US" smtClean="0"/>
              <a:pPr/>
              <a:t>9/8/2015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F0CCADD-9AA9-494F-91C5-855B9B911A2C}" type="slidenum">
              <a:rPr lang="en-US" smtClean="0"/>
              <a:pPr/>
              <a:t>‹#›</a:t>
            </a:fld>
            <a:endParaRPr lang="en-US"/>
          </a:p>
        </p:txBody>
      </p:sp>
    </p:spTree>
    <p:extLst>
      <p:ext uri="{BB962C8B-B14F-4D97-AF65-F5344CB8AC3E}">
        <p14:creationId xmlns="" xmlns:p14="http://schemas.microsoft.com/office/powerpoint/2010/main" val="100604222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412949" y="1258784"/>
            <a:ext cx="8436084" cy="1569660"/>
          </a:xfrm>
          <a:prstGeom prst="rect">
            <a:avLst/>
          </a:prstGeom>
          <a:noFill/>
        </p:spPr>
        <p:txBody>
          <a:bodyPr wrap="square" rtlCol="0">
            <a:spAutoFit/>
          </a:bodyPr>
          <a:lstStyle/>
          <a:p>
            <a:pPr algn="ctr"/>
            <a:r>
              <a:rPr lang="tr-TR" sz="4800" b="1" dirty="0" smtClean="0"/>
              <a:t>GENEL İŞ SAĞLIĞI VE GÜVENLİĞİ EĞİTİMİ</a:t>
            </a:r>
            <a:endParaRPr lang="tr-TR" sz="4800" b="1" dirty="0"/>
          </a:p>
        </p:txBody>
      </p:sp>
    </p:spTree>
    <p:extLst>
      <p:ext uri="{BB962C8B-B14F-4D97-AF65-F5344CB8AC3E}">
        <p14:creationId xmlns="" xmlns:p14="http://schemas.microsoft.com/office/powerpoint/2010/main" val="2150936999"/>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4473" y="394167"/>
            <a:ext cx="2002714" cy="660693"/>
          </a:xfrm>
          <a:solidFill>
            <a:schemeClr val="bg2">
              <a:lumMod val="60000"/>
              <a:lumOff val="40000"/>
            </a:schemeClr>
          </a:solidFill>
          <a:ln>
            <a:noFill/>
          </a:ln>
          <a:effectLst>
            <a:glow rad="228600">
              <a:schemeClr val="accent5">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ctr">
            <a:noAutofit/>
          </a:bodyPr>
          <a:lstStyle/>
          <a:p>
            <a:r>
              <a:rPr lang="tr-TR" sz="4000" dirty="0" smtClean="0"/>
              <a:t>Eğitim</a:t>
            </a:r>
            <a:endParaRPr lang="tr-TR" sz="4000" dirty="0"/>
          </a:p>
        </p:txBody>
      </p:sp>
      <p:pic>
        <p:nvPicPr>
          <p:cNvPr id="8" name="Picture 2" descr="https://encrypted-tbn0.gstatic.com/images?q=tbn:ANd9GcQGMMXleeK9zMVsTmHdERvgGLCb7B9E7SPusOJzt_7wmBQx2zC-lA"/>
          <p:cNvPicPr>
            <a:picLocks noChangeAspect="1" noChangeArrowheads="1"/>
          </p:cNvPicPr>
          <p:nvPr/>
        </p:nvPicPr>
        <p:blipFill>
          <a:blip r:embed="rId2"/>
          <a:srcRect/>
          <a:stretch>
            <a:fillRect/>
          </a:stretch>
        </p:blipFill>
        <p:spPr bwMode="auto">
          <a:xfrm>
            <a:off x="6835196" y="0"/>
            <a:ext cx="2308804" cy="1291774"/>
          </a:xfrm>
          <a:prstGeom prst="rect">
            <a:avLst/>
          </a:prstGeom>
          <a:noFill/>
        </p:spPr>
      </p:pic>
      <p:sp>
        <p:nvSpPr>
          <p:cNvPr id="10" name="9 İçerik Yer Tutucusu"/>
          <p:cNvSpPr>
            <a:spLocks noGrp="1"/>
          </p:cNvSpPr>
          <p:nvPr>
            <p:ph idx="1"/>
          </p:nvPr>
        </p:nvSpPr>
        <p:spPr>
          <a:xfrm>
            <a:off x="435755" y="1054860"/>
            <a:ext cx="8482614" cy="3944651"/>
          </a:xfrm>
          <a:solidFill>
            <a:schemeClr val="tx1"/>
          </a:solidFill>
        </p:spPr>
        <p:txBody>
          <a:bodyPr>
            <a:normAutofit lnSpcReduction="10000"/>
          </a:bodyPr>
          <a:lstStyle/>
          <a:p>
            <a:pPr>
              <a:lnSpc>
                <a:spcPct val="115000"/>
              </a:lnSpc>
              <a:buNone/>
            </a:pPr>
            <a:r>
              <a:rPr lang="tr-TR" b="1" dirty="0" smtClean="0">
                <a:solidFill>
                  <a:schemeClr val="bg1"/>
                </a:solidFill>
              </a:rPr>
              <a:t>6331 Sayılı Kanun 17. Maddesi - </a:t>
            </a:r>
            <a:r>
              <a:rPr lang="tr-TR" b="1" dirty="0" smtClean="0">
                <a:solidFill>
                  <a:srgbClr val="FF0000"/>
                </a:solidFill>
              </a:rPr>
              <a:t>Çalışanların Eğitimi</a:t>
            </a:r>
          </a:p>
          <a:p>
            <a:pPr marL="0" indent="0">
              <a:lnSpc>
                <a:spcPct val="115000"/>
              </a:lnSpc>
              <a:buNone/>
            </a:pPr>
            <a:r>
              <a:rPr lang="tr-TR" b="1" dirty="0" smtClean="0">
                <a:solidFill>
                  <a:schemeClr val="bg1"/>
                </a:solidFill>
              </a:rPr>
              <a:t>MADDE 17 – (1) İşveren, çalışanların iş sağlığı ve güvenliği eğitimlerini almasını sağlar. Bu eğitim özellikle; işe başlamadan önce, çalışma yeri veya iş değişikliğinde, iş ekipmanının değişmesi hâlinde veya yeni teknoloji uygulanması hâlinde verilir. Eğitimler, değişen ve ortaya çıkan yeni risklere uygun olarak yenilenir, gerektiğinde ve düzenli aralıklarla tekrarlanır.</a:t>
            </a:r>
          </a:p>
          <a:p>
            <a:endParaRPr lang="tr-TR" dirty="0"/>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25683" y="196558"/>
            <a:ext cx="4900294" cy="660693"/>
          </a:xfrm>
          <a:solidFill>
            <a:schemeClr val="bg2">
              <a:lumMod val="60000"/>
              <a:lumOff val="40000"/>
            </a:schemeClr>
          </a:solidFill>
          <a:ln>
            <a:noFill/>
          </a:ln>
          <a:effectLst>
            <a:glow rad="228600">
              <a:schemeClr val="accent5">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ctr">
            <a:noAutofit/>
          </a:bodyPr>
          <a:lstStyle/>
          <a:p>
            <a:r>
              <a:rPr lang="tr-TR" sz="4000" dirty="0" smtClean="0"/>
              <a:t>Tarafların Görevleri</a:t>
            </a:r>
            <a:endParaRPr lang="tr-TR" sz="4000" dirty="0"/>
          </a:p>
        </p:txBody>
      </p:sp>
      <p:sp>
        <p:nvSpPr>
          <p:cNvPr id="3" name="2 İçerik Yer Tutucusu"/>
          <p:cNvSpPr>
            <a:spLocks noGrp="1"/>
          </p:cNvSpPr>
          <p:nvPr>
            <p:ph idx="1"/>
          </p:nvPr>
        </p:nvSpPr>
        <p:spPr>
          <a:xfrm>
            <a:off x="534391" y="892876"/>
            <a:ext cx="8265228" cy="4118510"/>
          </a:xfrm>
          <a:solidFill>
            <a:schemeClr val="tx1"/>
          </a:solidFill>
        </p:spPr>
        <p:txBody>
          <a:bodyPr>
            <a:noAutofit/>
          </a:bodyPr>
          <a:lstStyle/>
          <a:p>
            <a:pPr>
              <a:lnSpc>
                <a:spcPct val="110000"/>
              </a:lnSpc>
              <a:spcBef>
                <a:spcPts val="0"/>
              </a:spcBef>
              <a:buNone/>
            </a:pPr>
            <a:r>
              <a:rPr lang="tr-TR" sz="2400" b="1" dirty="0" smtClean="0">
                <a:solidFill>
                  <a:schemeClr val="bg1"/>
                </a:solidFill>
              </a:rPr>
              <a:t>1. İŞÇİLER:</a:t>
            </a:r>
          </a:p>
          <a:p>
            <a:pPr>
              <a:lnSpc>
                <a:spcPct val="110000"/>
              </a:lnSpc>
              <a:spcBef>
                <a:spcPts val="0"/>
              </a:spcBef>
              <a:buNone/>
            </a:pPr>
            <a:r>
              <a:rPr lang="tr-TR" sz="2400" b="1" dirty="0" smtClean="0">
                <a:solidFill>
                  <a:schemeClr val="bg1"/>
                </a:solidFill>
              </a:rPr>
              <a:t>	1-İş Güvenliği Önlemlerine Riayet Etmek</a:t>
            </a:r>
          </a:p>
          <a:p>
            <a:pPr>
              <a:lnSpc>
                <a:spcPct val="110000"/>
              </a:lnSpc>
              <a:spcBef>
                <a:spcPts val="0"/>
              </a:spcBef>
              <a:buNone/>
            </a:pPr>
            <a:r>
              <a:rPr lang="tr-TR" sz="2400" b="1" dirty="0" smtClean="0">
                <a:solidFill>
                  <a:schemeClr val="bg1"/>
                </a:solidFill>
              </a:rPr>
              <a:t>	2-Tehlikeli Hareketlerden Kaçınmak</a:t>
            </a:r>
          </a:p>
          <a:p>
            <a:pPr>
              <a:lnSpc>
                <a:spcPct val="110000"/>
              </a:lnSpc>
              <a:spcBef>
                <a:spcPts val="0"/>
              </a:spcBef>
              <a:buNone/>
            </a:pPr>
            <a:r>
              <a:rPr lang="tr-TR" sz="2400" b="1" dirty="0" smtClean="0">
                <a:solidFill>
                  <a:schemeClr val="bg1"/>
                </a:solidFill>
              </a:rPr>
              <a:t> 2. İŞVERENLER:</a:t>
            </a:r>
          </a:p>
          <a:p>
            <a:pPr>
              <a:lnSpc>
                <a:spcPct val="110000"/>
              </a:lnSpc>
              <a:spcBef>
                <a:spcPts val="0"/>
              </a:spcBef>
              <a:buNone/>
            </a:pPr>
            <a:r>
              <a:rPr lang="tr-TR" sz="2400" b="1" dirty="0" smtClean="0">
                <a:solidFill>
                  <a:schemeClr val="bg1"/>
                </a:solidFill>
              </a:rPr>
              <a:t>	1- Tedbir Almak</a:t>
            </a:r>
          </a:p>
          <a:p>
            <a:pPr>
              <a:lnSpc>
                <a:spcPct val="110000"/>
              </a:lnSpc>
              <a:spcBef>
                <a:spcPts val="0"/>
              </a:spcBef>
              <a:buNone/>
            </a:pPr>
            <a:r>
              <a:rPr lang="tr-TR" sz="2400" b="1" dirty="0" smtClean="0">
                <a:solidFill>
                  <a:schemeClr val="bg1"/>
                </a:solidFill>
              </a:rPr>
              <a:t>	2- İşçileri Eğitmek</a:t>
            </a:r>
          </a:p>
          <a:p>
            <a:pPr>
              <a:lnSpc>
                <a:spcPct val="110000"/>
              </a:lnSpc>
              <a:spcBef>
                <a:spcPts val="0"/>
              </a:spcBef>
              <a:buNone/>
            </a:pPr>
            <a:r>
              <a:rPr lang="tr-TR" sz="2400" b="1" dirty="0" smtClean="0">
                <a:solidFill>
                  <a:schemeClr val="bg1"/>
                </a:solidFill>
              </a:rPr>
              <a:t>	3- Kontrol ve Denetim</a:t>
            </a:r>
          </a:p>
          <a:p>
            <a:pPr>
              <a:lnSpc>
                <a:spcPct val="110000"/>
              </a:lnSpc>
              <a:spcBef>
                <a:spcPts val="0"/>
              </a:spcBef>
              <a:buNone/>
            </a:pPr>
            <a:r>
              <a:rPr lang="tr-TR" sz="2400" b="1" dirty="0" smtClean="0">
                <a:solidFill>
                  <a:schemeClr val="bg1"/>
                </a:solidFill>
              </a:rPr>
              <a:t> 3. DEVLET:</a:t>
            </a:r>
          </a:p>
          <a:p>
            <a:pPr>
              <a:lnSpc>
                <a:spcPct val="110000"/>
              </a:lnSpc>
              <a:spcBef>
                <a:spcPts val="0"/>
              </a:spcBef>
              <a:buNone/>
            </a:pPr>
            <a:r>
              <a:rPr lang="tr-TR" sz="2400" b="1" dirty="0" smtClean="0">
                <a:solidFill>
                  <a:schemeClr val="bg1"/>
                </a:solidFill>
              </a:rPr>
              <a:t>	Yasal Düzenleme Yapmak, Eğitim, Kontrol ve Denetim yapmak</a:t>
            </a:r>
            <a:endParaRPr lang="en-US" sz="2400" b="1" dirty="0" smtClean="0">
              <a:solidFill>
                <a:schemeClr val="bg1"/>
              </a:solidFill>
            </a:endParaRPr>
          </a:p>
        </p:txBody>
      </p:sp>
      <p:pic>
        <p:nvPicPr>
          <p:cNvPr id="6" name="5 Resim" descr="Alt-İşverenin-İşçilerinin-Başka-Yerlerde-Çalışmasına-İlişkin-Olay.jpg"/>
          <p:cNvPicPr>
            <a:picLocks noChangeAspect="1"/>
          </p:cNvPicPr>
          <p:nvPr/>
        </p:nvPicPr>
        <p:blipFill>
          <a:blip r:embed="rId2"/>
          <a:stretch>
            <a:fillRect/>
          </a:stretch>
        </p:blipFill>
        <p:spPr>
          <a:xfrm>
            <a:off x="5706411" y="2386940"/>
            <a:ext cx="3093208" cy="1547813"/>
          </a:xfrm>
          <a:prstGeom prst="rect">
            <a:avLst/>
          </a:prstGeom>
        </p:spPr>
      </p:pic>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8816" y="225631"/>
            <a:ext cx="4354028" cy="660693"/>
          </a:xfrm>
          <a:solidFill>
            <a:schemeClr val="bg2">
              <a:lumMod val="60000"/>
              <a:lumOff val="40000"/>
            </a:schemeClr>
          </a:solidFill>
          <a:ln>
            <a:noFill/>
          </a:ln>
          <a:effectLst>
            <a:glow rad="228600">
              <a:schemeClr val="accent5">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ctr">
            <a:noAutofit/>
          </a:bodyPr>
          <a:lstStyle/>
          <a:p>
            <a:r>
              <a:rPr lang="tr-TR" sz="4000" dirty="0" smtClean="0"/>
              <a:t>Eğitimin Amacı</a:t>
            </a:r>
            <a:endParaRPr lang="tr-TR" sz="4000" dirty="0"/>
          </a:p>
        </p:txBody>
      </p:sp>
      <p:sp>
        <p:nvSpPr>
          <p:cNvPr id="3" name="Content Placeholder 2"/>
          <p:cNvSpPr>
            <a:spLocks noGrp="1"/>
          </p:cNvSpPr>
          <p:nvPr>
            <p:ph idx="1"/>
          </p:nvPr>
        </p:nvSpPr>
        <p:spPr>
          <a:xfrm>
            <a:off x="0" y="886324"/>
            <a:ext cx="9144000" cy="4257175"/>
          </a:xfrm>
          <a:solidFill>
            <a:schemeClr val="tx1"/>
          </a:solidFill>
        </p:spPr>
        <p:txBody>
          <a:bodyPr anchor="ctr">
            <a:normAutofit fontScale="92500"/>
          </a:bodyPr>
          <a:lstStyle/>
          <a:p>
            <a:pPr marL="0" indent="0" algn="ctr">
              <a:lnSpc>
                <a:spcPct val="115000"/>
              </a:lnSpc>
              <a:buNone/>
            </a:pPr>
            <a:r>
              <a:rPr lang="tr-TR" b="1" u="sng" dirty="0" smtClean="0">
                <a:solidFill>
                  <a:schemeClr val="bg1"/>
                </a:solidFill>
              </a:rPr>
              <a:t>Madde 8 </a:t>
            </a:r>
            <a:r>
              <a:rPr lang="tr-TR" b="1" dirty="0" smtClean="0">
                <a:solidFill>
                  <a:schemeClr val="bg1"/>
                </a:solidFill>
              </a:rPr>
              <a:t>— Eğitimin amacı,</a:t>
            </a:r>
          </a:p>
          <a:p>
            <a:pPr marL="0" indent="0" algn="ctr">
              <a:lnSpc>
                <a:spcPct val="115000"/>
              </a:lnSpc>
              <a:buNone/>
            </a:pPr>
            <a:r>
              <a:rPr lang="tr-TR" b="1" dirty="0" smtClean="0">
                <a:solidFill>
                  <a:schemeClr val="bg1"/>
                </a:solidFill>
              </a:rPr>
              <a:t> işyerlerinde sağlıklı ve güvenli bir ortamı temin etmek, </a:t>
            </a:r>
          </a:p>
          <a:p>
            <a:pPr marL="0" indent="0" algn="ctr">
              <a:lnSpc>
                <a:spcPct val="115000"/>
              </a:lnSpc>
              <a:buNone/>
            </a:pPr>
            <a:r>
              <a:rPr lang="tr-TR" b="1" dirty="0" smtClean="0">
                <a:solidFill>
                  <a:schemeClr val="bg1"/>
                </a:solidFill>
              </a:rPr>
              <a:t>iş kazalarını ve meslek hastalıklarını azaltmak,</a:t>
            </a:r>
          </a:p>
          <a:p>
            <a:pPr marL="0" indent="0" algn="ctr">
              <a:lnSpc>
                <a:spcPct val="115000"/>
              </a:lnSpc>
              <a:buNone/>
            </a:pPr>
            <a:r>
              <a:rPr lang="tr-TR" b="1" dirty="0" smtClean="0">
                <a:solidFill>
                  <a:schemeClr val="bg1"/>
                </a:solidFill>
              </a:rPr>
              <a:t> çalışanları yasal hak ve sorumlulukları konusunda bilgilendirmek, </a:t>
            </a:r>
          </a:p>
          <a:p>
            <a:pPr marL="0" indent="0" algn="ctr">
              <a:lnSpc>
                <a:spcPct val="115000"/>
              </a:lnSpc>
              <a:buNone/>
            </a:pPr>
            <a:r>
              <a:rPr lang="tr-TR" b="1" dirty="0" smtClean="0">
                <a:solidFill>
                  <a:schemeClr val="bg1"/>
                </a:solidFill>
              </a:rPr>
              <a:t>onların karşı karşıya bulundukları mesleki riskler ile </a:t>
            </a:r>
          </a:p>
          <a:p>
            <a:pPr marL="0" indent="0" algn="ctr">
              <a:lnSpc>
                <a:spcPct val="115000"/>
              </a:lnSpc>
              <a:buNone/>
            </a:pPr>
            <a:r>
              <a:rPr lang="tr-TR" b="1" dirty="0" smtClean="0">
                <a:solidFill>
                  <a:schemeClr val="bg1"/>
                </a:solidFill>
              </a:rPr>
              <a:t>bu risklere karşı alınması gerekli tedbirleri öğretmek ve iş sağlığı ve güvenliği bilinci oluşturarak uygun davranış kazandırmaktır.</a:t>
            </a:r>
          </a:p>
        </p:txBody>
      </p:sp>
    </p:spTree>
    <p:extLst>
      <p:ext uri="{BB962C8B-B14F-4D97-AF65-F5344CB8AC3E}">
        <p14:creationId xmlns="" xmlns:p14="http://schemas.microsoft.com/office/powerpoint/2010/main" val="1684216602"/>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4322" y="106875"/>
            <a:ext cx="4660863" cy="570019"/>
          </a:xfrm>
        </p:spPr>
        <p:txBody>
          <a:bodyPr>
            <a:normAutofit/>
          </a:bodyPr>
          <a:lstStyle/>
          <a:p>
            <a:r>
              <a:rPr lang="tr-TR" sz="2800" dirty="0" smtClean="0"/>
              <a:t>EĞİTİMİN AMACI</a:t>
            </a:r>
            <a:endParaRPr lang="tr-TR" dirty="0"/>
          </a:p>
        </p:txBody>
      </p:sp>
      <p:sp>
        <p:nvSpPr>
          <p:cNvPr id="3" name="Content Placeholder 2"/>
          <p:cNvSpPr>
            <a:spLocks noGrp="1"/>
          </p:cNvSpPr>
          <p:nvPr>
            <p:ph idx="1"/>
          </p:nvPr>
        </p:nvSpPr>
        <p:spPr>
          <a:xfrm>
            <a:off x="435755" y="676894"/>
            <a:ext cx="8229600" cy="4227615"/>
          </a:xfrm>
          <a:solidFill>
            <a:schemeClr val="tx1"/>
          </a:solidFill>
        </p:spPr>
        <p:txBody>
          <a:bodyPr>
            <a:noAutofit/>
          </a:bodyPr>
          <a:lstStyle/>
          <a:p>
            <a:pPr algn="ctr">
              <a:spcBef>
                <a:spcPct val="50000"/>
              </a:spcBef>
              <a:buNone/>
              <a:defRPr/>
            </a:pPr>
            <a:r>
              <a:rPr lang="tr-TR" sz="2400" dirty="0" smtClean="0">
                <a:solidFill>
                  <a:srgbClr val="FF0000"/>
                </a:solidFill>
                <a:effectLst>
                  <a:outerShdw blurRad="38100" dist="38100" dir="2700000" algn="tl">
                    <a:srgbClr val="C0C0C0"/>
                  </a:outerShdw>
                </a:effectLst>
              </a:rPr>
              <a:t>Madde:6 </a:t>
            </a:r>
          </a:p>
          <a:p>
            <a:pPr>
              <a:spcBef>
                <a:spcPct val="50000"/>
              </a:spcBef>
              <a:buNone/>
              <a:defRPr/>
            </a:pPr>
            <a:r>
              <a:rPr lang="tr-TR" sz="2000" b="1" dirty="0" smtClean="0">
                <a:solidFill>
                  <a:schemeClr val="bg1"/>
                </a:solidFill>
                <a:effectLst>
                  <a:outerShdw blurRad="38100" dist="38100" dir="2700000" algn="tl">
                    <a:srgbClr val="C0C0C0"/>
                  </a:outerShdw>
                </a:effectLst>
              </a:rPr>
              <a:t>     </a:t>
            </a:r>
            <a:r>
              <a:rPr lang="tr-TR" sz="2000" b="1" dirty="0" smtClean="0">
                <a:solidFill>
                  <a:schemeClr val="bg1"/>
                </a:solidFill>
              </a:rPr>
              <a:t>(2) İşveren, çalışan fiilen çalışmaya başlamadan önce, çalışanın yapacağı iş ve işyerine özgü riskler ile korunma tedbirlerini içeren konularda öncelikli olarak eğitilmesini sağlar</a:t>
            </a:r>
          </a:p>
          <a:p>
            <a:pPr>
              <a:buNone/>
            </a:pPr>
            <a:r>
              <a:rPr lang="tr-TR" sz="2000" b="1" dirty="0" smtClean="0">
                <a:solidFill>
                  <a:schemeClr val="bg1"/>
                </a:solidFill>
              </a:rPr>
              <a:t>     (4) Birinci fıkraya göre verilen eğitimler, değişen ve ortaya çıkan yeni riskler de dikkate alınarak aşağıda belirtilen düzenli aralıklarla tekrarlanır:</a:t>
            </a:r>
          </a:p>
          <a:p>
            <a:pPr>
              <a:buNone/>
            </a:pPr>
            <a:r>
              <a:rPr lang="tr-TR" sz="2000" b="1" dirty="0" smtClean="0">
                <a:solidFill>
                  <a:schemeClr val="bg1"/>
                </a:solidFill>
              </a:rPr>
              <a:t>     a) Çok tehlikeli sınıfta yer alan işyerlerinde</a:t>
            </a:r>
            <a:r>
              <a:rPr lang="tr-TR" sz="2000" b="1" dirty="0" smtClean="0">
                <a:solidFill>
                  <a:srgbClr val="FF0000"/>
                </a:solidFill>
              </a:rPr>
              <a:t> yılda en az bir defa.</a:t>
            </a:r>
          </a:p>
          <a:p>
            <a:pPr>
              <a:buNone/>
            </a:pPr>
            <a:r>
              <a:rPr lang="tr-TR" sz="2000" b="1" dirty="0" smtClean="0">
                <a:solidFill>
                  <a:schemeClr val="bg1"/>
                </a:solidFill>
              </a:rPr>
              <a:t>     b) Tehlikeli sınıfta yer alan işyerlerinde </a:t>
            </a:r>
            <a:r>
              <a:rPr lang="tr-TR" sz="2000" b="1" dirty="0" smtClean="0">
                <a:solidFill>
                  <a:srgbClr val="FF0000"/>
                </a:solidFill>
              </a:rPr>
              <a:t>iki yılda en az bir defa.</a:t>
            </a:r>
          </a:p>
          <a:p>
            <a:pPr>
              <a:buNone/>
            </a:pPr>
            <a:r>
              <a:rPr lang="tr-TR" sz="2000" b="1" dirty="0" smtClean="0">
                <a:solidFill>
                  <a:schemeClr val="bg1"/>
                </a:solidFill>
              </a:rPr>
              <a:t>     c) Az tehlikeli sınıfta yer alan işyerlerinde </a:t>
            </a:r>
            <a:r>
              <a:rPr lang="tr-TR" sz="2000" b="1" dirty="0" smtClean="0">
                <a:solidFill>
                  <a:srgbClr val="FF0000"/>
                </a:solidFill>
              </a:rPr>
              <a:t>üç yılda en az bir defa</a:t>
            </a:r>
          </a:p>
          <a:p>
            <a:pPr>
              <a:spcBef>
                <a:spcPct val="50000"/>
              </a:spcBef>
              <a:buNone/>
              <a:defRPr/>
            </a:pPr>
            <a:endParaRPr lang="tr-TR" sz="1800" dirty="0" smtClean="0">
              <a:solidFill>
                <a:srgbClr val="0066FF"/>
              </a:solidFill>
              <a:effectLst>
                <a:outerShdw blurRad="38100" dist="38100" dir="2700000" algn="tl">
                  <a:srgbClr val="C0C0C0"/>
                </a:outerShdw>
              </a:effectLst>
            </a:endParaRPr>
          </a:p>
          <a:p>
            <a:pPr>
              <a:buNone/>
            </a:pPr>
            <a:endParaRPr lang="tr-TR"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0696" y="170695"/>
            <a:ext cx="3950268" cy="660693"/>
          </a:xfrm>
          <a:solidFill>
            <a:schemeClr val="bg2">
              <a:lumMod val="60000"/>
              <a:lumOff val="40000"/>
            </a:schemeClr>
          </a:solidFill>
          <a:ln>
            <a:noFill/>
          </a:ln>
          <a:effectLst>
            <a:glow rad="228600">
              <a:schemeClr val="accent5">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ctr">
            <a:noAutofit/>
          </a:bodyPr>
          <a:lstStyle/>
          <a:p>
            <a:r>
              <a:rPr lang="tr-TR" sz="4000" dirty="0" smtClean="0"/>
              <a:t>Eğitim Çeşitleri</a:t>
            </a:r>
            <a:endParaRPr lang="tr-TR" sz="4000" dirty="0"/>
          </a:p>
        </p:txBody>
      </p:sp>
      <p:sp>
        <p:nvSpPr>
          <p:cNvPr id="4" name="Rectangle 4"/>
          <p:cNvSpPr>
            <a:spLocks noGrp="1" noChangeArrowheads="1"/>
          </p:cNvSpPr>
          <p:nvPr>
            <p:ph idx="1"/>
          </p:nvPr>
        </p:nvSpPr>
        <p:spPr bwMode="auto">
          <a:xfrm>
            <a:off x="0" y="831389"/>
            <a:ext cx="9144000" cy="4312112"/>
          </a:xfrm>
          <a:prstGeom prst="rect">
            <a:avLst/>
          </a:prstGeom>
          <a:solidFill>
            <a:schemeClr val="tx1"/>
          </a:solidFill>
          <a:ln>
            <a:noFill/>
          </a:ln>
          <a:effectLst>
            <a:glow rad="228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ctr">
            <a:normAutofit/>
          </a:bodyPr>
          <a:lstStyle/>
          <a:p>
            <a:pPr marL="0" indent="0" algn="ctr">
              <a:lnSpc>
                <a:spcPct val="120000"/>
              </a:lnSpc>
              <a:spcBef>
                <a:spcPts val="0"/>
              </a:spcBef>
              <a:buNone/>
            </a:pPr>
            <a:r>
              <a:rPr lang="tr-TR" sz="2400" b="1" dirty="0" smtClean="0">
                <a:solidFill>
                  <a:schemeClr val="bg2"/>
                </a:solidFill>
              </a:rPr>
              <a:t>a) Yeni </a:t>
            </a:r>
            <a:r>
              <a:rPr lang="tr-TR" sz="2400" b="1" dirty="0">
                <a:solidFill>
                  <a:schemeClr val="bg2"/>
                </a:solidFill>
              </a:rPr>
              <a:t>eğitim; </a:t>
            </a:r>
            <a:r>
              <a:rPr lang="tr-TR" sz="2400" b="1" dirty="0">
                <a:solidFill>
                  <a:schemeClr val="bg1"/>
                </a:solidFill>
              </a:rPr>
              <a:t>çalışanların işe başlamalarında ve yeni şartlara kolaylıkla uyum sağlamaları için yeni bilgiler vermek üzere düzenlenen </a:t>
            </a:r>
            <a:r>
              <a:rPr lang="tr-TR" sz="2400" b="1" dirty="0" smtClean="0">
                <a:solidFill>
                  <a:schemeClr val="bg1"/>
                </a:solidFill>
              </a:rPr>
              <a:t>programlardır.</a:t>
            </a:r>
          </a:p>
          <a:p>
            <a:pPr marL="0" indent="0" algn="ctr">
              <a:lnSpc>
                <a:spcPct val="120000"/>
              </a:lnSpc>
              <a:spcBef>
                <a:spcPts val="0"/>
              </a:spcBef>
              <a:buNone/>
            </a:pPr>
            <a:r>
              <a:rPr lang="tr-TR" sz="2400" b="1" dirty="0" smtClean="0">
                <a:solidFill>
                  <a:schemeClr val="bg2"/>
                </a:solidFill>
              </a:rPr>
              <a:t>b</a:t>
            </a:r>
            <a:r>
              <a:rPr lang="tr-TR" sz="2400" b="1" dirty="0">
                <a:solidFill>
                  <a:schemeClr val="bg2"/>
                </a:solidFill>
              </a:rPr>
              <a:t>) İlave eğitim; </a:t>
            </a:r>
            <a:r>
              <a:rPr lang="tr-TR" sz="2400" b="1" dirty="0">
                <a:solidFill>
                  <a:schemeClr val="bg1"/>
                </a:solidFill>
              </a:rPr>
              <a:t>çalışanların iş güvenliği ve mesleki bilgilerinin eksikliklerini gidermek ve meslekteki niteliklerini geliştirmek için ilave bilgiler vermek üzere düzenlenen </a:t>
            </a:r>
            <a:r>
              <a:rPr lang="tr-TR" sz="2400" b="1" dirty="0" smtClean="0">
                <a:solidFill>
                  <a:schemeClr val="bg1"/>
                </a:solidFill>
              </a:rPr>
              <a:t>programlardır</a:t>
            </a:r>
          </a:p>
          <a:p>
            <a:pPr marL="0" indent="0" algn="ctr">
              <a:lnSpc>
                <a:spcPct val="120000"/>
              </a:lnSpc>
              <a:spcBef>
                <a:spcPts val="0"/>
              </a:spcBef>
              <a:buNone/>
            </a:pPr>
            <a:r>
              <a:rPr lang="tr-TR" sz="2400" b="1" dirty="0" smtClean="0">
                <a:solidFill>
                  <a:schemeClr val="bg2"/>
                </a:solidFill>
              </a:rPr>
              <a:t>c</a:t>
            </a:r>
            <a:r>
              <a:rPr lang="tr-TR" sz="2400" b="1" dirty="0">
                <a:solidFill>
                  <a:schemeClr val="bg2"/>
                </a:solidFill>
              </a:rPr>
              <a:t>) İleri eğitim; </a:t>
            </a:r>
            <a:r>
              <a:rPr lang="tr-TR" sz="2400" b="1" dirty="0">
                <a:solidFill>
                  <a:schemeClr val="bg1"/>
                </a:solidFill>
              </a:rPr>
              <a:t>çalışanların iş güvenliği ve mesleki düzeylerini yükseltmek ve meslekte eskimişliği gidermek için düzenlenen </a:t>
            </a:r>
            <a:r>
              <a:rPr lang="tr-TR" sz="2400" b="1" dirty="0" smtClean="0">
                <a:solidFill>
                  <a:schemeClr val="bg1"/>
                </a:solidFill>
              </a:rPr>
              <a:t>programlardır.</a:t>
            </a:r>
          </a:p>
        </p:txBody>
      </p:sp>
    </p:spTree>
    <p:extLst>
      <p:ext uri="{BB962C8B-B14F-4D97-AF65-F5344CB8AC3E}">
        <p14:creationId xmlns="" xmlns:p14="http://schemas.microsoft.com/office/powerpoint/2010/main" val="1684216602"/>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9418" y="178130"/>
            <a:ext cx="5930378" cy="816226"/>
          </a:xfrm>
          <a:solidFill>
            <a:schemeClr val="bg2">
              <a:lumMod val="60000"/>
              <a:lumOff val="40000"/>
            </a:schemeClr>
          </a:solidFill>
          <a:ln>
            <a:noFill/>
          </a:ln>
          <a:effectLst>
            <a:glow rad="228600">
              <a:schemeClr val="accent5">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ctr">
            <a:noAutofit/>
          </a:bodyPr>
          <a:lstStyle/>
          <a:p>
            <a:r>
              <a:rPr lang="tr-TR" sz="4000" dirty="0" smtClean="0"/>
              <a:t>İşverenin Yükümlülükleri</a:t>
            </a:r>
            <a:endParaRPr lang="tr-TR" sz="4000" dirty="0"/>
          </a:p>
        </p:txBody>
      </p:sp>
      <p:sp>
        <p:nvSpPr>
          <p:cNvPr id="3" name="Content Placeholder 2"/>
          <p:cNvSpPr>
            <a:spLocks noGrp="1"/>
          </p:cNvSpPr>
          <p:nvPr>
            <p:ph idx="1"/>
          </p:nvPr>
        </p:nvSpPr>
        <p:spPr>
          <a:xfrm>
            <a:off x="463137" y="1294410"/>
            <a:ext cx="8229600" cy="3384468"/>
          </a:xfrm>
          <a:solidFill>
            <a:schemeClr val="tx1"/>
          </a:solidFill>
        </p:spPr>
        <p:txBody>
          <a:bodyPr anchor="ctr">
            <a:noAutofit/>
          </a:bodyPr>
          <a:lstStyle/>
          <a:p>
            <a:pPr marL="0" indent="0" algn="ctr">
              <a:spcBef>
                <a:spcPts val="0"/>
              </a:spcBef>
              <a:buNone/>
            </a:pPr>
            <a:r>
              <a:rPr lang="tr-TR" sz="2400" b="1" dirty="0" smtClean="0">
                <a:solidFill>
                  <a:schemeClr val="bg1"/>
                </a:solidFill>
              </a:rPr>
              <a:t>MADDE 5 - (1) İşveren, çalışanların iş sağlığı ve güvenliği eğitimleri ile ilgili;</a:t>
            </a:r>
          </a:p>
          <a:p>
            <a:pPr marL="457200" indent="-457200">
              <a:spcBef>
                <a:spcPts val="0"/>
              </a:spcBef>
              <a:buFont typeface="+mj-lt"/>
              <a:buAutoNum type="alphaLcParenR"/>
            </a:pPr>
            <a:r>
              <a:rPr lang="tr-TR" sz="2400" b="1" dirty="0" smtClean="0">
                <a:solidFill>
                  <a:schemeClr val="bg1"/>
                </a:solidFill>
              </a:rPr>
              <a:t>Programların hazırlanması ve uygulanmasını,</a:t>
            </a:r>
          </a:p>
          <a:p>
            <a:pPr marL="457200" indent="-457200">
              <a:spcBef>
                <a:spcPts val="0"/>
              </a:spcBef>
              <a:buFont typeface="+mj-lt"/>
              <a:buAutoNum type="alphaLcParenR"/>
            </a:pPr>
            <a:r>
              <a:rPr lang="tr-TR" sz="2400" b="1" dirty="0" smtClean="0">
                <a:solidFill>
                  <a:schemeClr val="bg1"/>
                </a:solidFill>
              </a:rPr>
              <a:t>Eğitimler için uygun yer, araç ve gereçlerin temin edilmesini,</a:t>
            </a:r>
          </a:p>
          <a:p>
            <a:pPr marL="457200" indent="-457200">
              <a:spcBef>
                <a:spcPts val="0"/>
              </a:spcBef>
              <a:buFont typeface="+mj-lt"/>
              <a:buAutoNum type="alphaLcParenR"/>
            </a:pPr>
            <a:r>
              <a:rPr lang="tr-TR" sz="2400" b="1" dirty="0" smtClean="0">
                <a:solidFill>
                  <a:schemeClr val="bg1"/>
                </a:solidFill>
              </a:rPr>
              <a:t>Çalışanların bu programlara katılmasını,</a:t>
            </a:r>
          </a:p>
          <a:p>
            <a:pPr marL="457200" indent="-457200">
              <a:spcBef>
                <a:spcPts val="0"/>
              </a:spcBef>
              <a:buFont typeface="+mj-lt"/>
              <a:buAutoNum type="alphaLcParenR"/>
            </a:pPr>
            <a:r>
              <a:rPr lang="tr-TR" sz="2400" b="1" dirty="0" smtClean="0">
                <a:solidFill>
                  <a:schemeClr val="bg1"/>
                </a:solidFill>
              </a:rPr>
              <a:t>Program sonunda katılanlar için katılım belgesi düzenlenmesini sağlar.</a:t>
            </a:r>
          </a:p>
        </p:txBody>
      </p:sp>
    </p:spTree>
    <p:extLst>
      <p:ext uri="{BB962C8B-B14F-4D97-AF65-F5344CB8AC3E}">
        <p14:creationId xmlns="" xmlns:p14="http://schemas.microsoft.com/office/powerpoint/2010/main" val="1684216602"/>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7508" y="1270660"/>
            <a:ext cx="8586450" cy="3872840"/>
          </a:xfrm>
          <a:solidFill>
            <a:schemeClr val="tx1"/>
          </a:solidFill>
        </p:spPr>
        <p:txBody>
          <a:bodyPr anchor="ctr">
            <a:noAutofit/>
          </a:bodyPr>
          <a:lstStyle/>
          <a:p>
            <a:pPr marL="0" indent="0">
              <a:lnSpc>
                <a:spcPct val="115000"/>
              </a:lnSpc>
              <a:buNone/>
            </a:pPr>
            <a:r>
              <a:rPr lang="tr-TR" sz="2400" b="1" dirty="0" smtClean="0">
                <a:solidFill>
                  <a:schemeClr val="bg1"/>
                </a:solidFill>
              </a:rPr>
              <a:t>(2) Geçici iş ilişkisi kurulan işveren, kendi işyerindeki iş sağlığı ve güvenliği risklerine karşı çalışanlara gerekli eğitimin verilmesini sağlar.</a:t>
            </a:r>
          </a:p>
          <a:p>
            <a:pPr marL="0" indent="0">
              <a:lnSpc>
                <a:spcPct val="115000"/>
              </a:lnSpc>
              <a:buNone/>
            </a:pPr>
            <a:r>
              <a:rPr lang="tr-TR" sz="2400" b="1" dirty="0" smtClean="0">
                <a:solidFill>
                  <a:schemeClr val="bg1"/>
                </a:solidFill>
              </a:rPr>
              <a:t>(3) Asıl işveren-alt işveren ilişkisi kurulan işyerlerinde, alt işverene ait çalışanların eğitimlerinden, asıl işveren alt işverenle birlikte sorumludur.</a:t>
            </a:r>
          </a:p>
        </p:txBody>
      </p:sp>
      <p:sp>
        <p:nvSpPr>
          <p:cNvPr id="4" name="Title 1"/>
          <p:cNvSpPr>
            <a:spLocks noGrp="1"/>
          </p:cNvSpPr>
          <p:nvPr>
            <p:ph type="title"/>
          </p:nvPr>
        </p:nvSpPr>
        <p:spPr>
          <a:xfrm>
            <a:off x="1579418" y="155533"/>
            <a:ext cx="5992824" cy="830119"/>
          </a:xfrm>
          <a:solidFill>
            <a:schemeClr val="bg2">
              <a:lumMod val="60000"/>
              <a:lumOff val="40000"/>
            </a:schemeClr>
          </a:solidFill>
          <a:ln>
            <a:noFill/>
          </a:ln>
          <a:effectLst>
            <a:glow rad="228600">
              <a:schemeClr val="accent5">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ctr">
            <a:noAutofit/>
          </a:bodyPr>
          <a:lstStyle/>
          <a:p>
            <a:r>
              <a:rPr lang="tr-TR" sz="4000" dirty="0" smtClean="0"/>
              <a:t>İşverenin Yükümlülükleri</a:t>
            </a:r>
            <a:endParaRPr lang="tr-TR" sz="4000" dirty="0"/>
          </a:p>
        </p:txBody>
      </p:sp>
      <p:pic>
        <p:nvPicPr>
          <p:cNvPr id="7" name="Picture 6" descr="http://t1.gstatic.com/images?q=tbn:ANd9GcQtBUjlyJs4gPDs9yb3CZND9fQyhOoqHyqDa5MQ5oEIRJisY8Dq"/>
          <p:cNvPicPr>
            <a:picLocks noChangeAspect="1" noChangeArrowheads="1"/>
          </p:cNvPicPr>
          <p:nvPr/>
        </p:nvPicPr>
        <p:blipFill>
          <a:blip r:embed="rId2"/>
          <a:srcRect/>
          <a:stretch>
            <a:fillRect/>
          </a:stretch>
        </p:blipFill>
        <p:spPr bwMode="auto">
          <a:xfrm>
            <a:off x="7572242" y="4027768"/>
            <a:ext cx="1441716" cy="968316"/>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43792" y="218195"/>
            <a:ext cx="6302332" cy="660693"/>
          </a:xfrm>
          <a:solidFill>
            <a:schemeClr val="bg2">
              <a:lumMod val="60000"/>
              <a:lumOff val="40000"/>
            </a:schemeClr>
          </a:solidFill>
          <a:ln>
            <a:noFill/>
          </a:ln>
          <a:effectLst>
            <a:glow rad="228600">
              <a:schemeClr val="accent5">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ctr">
            <a:noAutofit/>
          </a:bodyPr>
          <a:lstStyle/>
          <a:p>
            <a:r>
              <a:rPr lang="tr-TR" sz="4000" dirty="0" smtClean="0"/>
              <a:t>Çalışanların Yükümlülükleri</a:t>
            </a:r>
            <a:endParaRPr lang="tr-TR" sz="4000" dirty="0"/>
          </a:p>
        </p:txBody>
      </p:sp>
      <p:sp>
        <p:nvSpPr>
          <p:cNvPr id="3" name="2 İçerik Yer Tutucusu"/>
          <p:cNvSpPr>
            <a:spLocks noGrp="1"/>
          </p:cNvSpPr>
          <p:nvPr>
            <p:ph idx="1"/>
          </p:nvPr>
        </p:nvSpPr>
        <p:spPr>
          <a:xfrm>
            <a:off x="291398" y="1448790"/>
            <a:ext cx="8566851" cy="3408219"/>
          </a:xfrm>
          <a:solidFill>
            <a:schemeClr val="tx1"/>
          </a:solidFill>
        </p:spPr>
        <p:txBody>
          <a:bodyPr anchor="ctr">
            <a:normAutofit/>
          </a:bodyPr>
          <a:lstStyle/>
          <a:p>
            <a:pPr marL="0" indent="0">
              <a:lnSpc>
                <a:spcPct val="120000"/>
              </a:lnSpc>
              <a:spcBef>
                <a:spcPts val="0"/>
              </a:spcBef>
              <a:buNone/>
            </a:pPr>
            <a:r>
              <a:rPr lang="tr-TR" sz="2400" b="1" dirty="0" smtClean="0">
                <a:solidFill>
                  <a:srgbClr val="FF0000"/>
                </a:solidFill>
              </a:rPr>
              <a:t>MADDE 9 - (1) </a:t>
            </a:r>
            <a:r>
              <a:rPr lang="tr-TR" sz="2400" b="1" dirty="0" smtClean="0">
                <a:solidFill>
                  <a:schemeClr val="bg1"/>
                </a:solidFill>
              </a:rPr>
              <a:t>Çalışanlar, uygulamaya</a:t>
            </a:r>
          </a:p>
          <a:p>
            <a:pPr marL="0" indent="0">
              <a:lnSpc>
                <a:spcPct val="120000"/>
              </a:lnSpc>
              <a:spcBef>
                <a:spcPts val="0"/>
              </a:spcBef>
              <a:buNone/>
            </a:pPr>
            <a:r>
              <a:rPr lang="tr-TR" sz="2400" b="1" dirty="0" smtClean="0">
                <a:solidFill>
                  <a:schemeClr val="bg1"/>
                </a:solidFill>
              </a:rPr>
              <a:t> konulan eğitim programları</a:t>
            </a:r>
          </a:p>
          <a:p>
            <a:pPr marL="0" indent="0">
              <a:lnSpc>
                <a:spcPct val="120000"/>
              </a:lnSpc>
              <a:spcBef>
                <a:spcPts val="0"/>
              </a:spcBef>
              <a:buNone/>
            </a:pPr>
            <a:r>
              <a:rPr lang="tr-TR" sz="2400" b="1" dirty="0" smtClean="0">
                <a:solidFill>
                  <a:schemeClr val="bg1"/>
                </a:solidFill>
              </a:rPr>
              <a:t> çerçevesinde iş sağlığı ve güvenliği</a:t>
            </a:r>
          </a:p>
          <a:p>
            <a:pPr marL="0" indent="0">
              <a:lnSpc>
                <a:spcPct val="120000"/>
              </a:lnSpc>
              <a:spcBef>
                <a:spcPts val="0"/>
              </a:spcBef>
              <a:buNone/>
            </a:pPr>
            <a:r>
              <a:rPr lang="tr-TR" sz="2400" b="1" dirty="0" smtClean="0">
                <a:solidFill>
                  <a:schemeClr val="bg1"/>
                </a:solidFill>
              </a:rPr>
              <a:t> eğitimlerine katılır ve bu konudaki </a:t>
            </a:r>
          </a:p>
          <a:p>
            <a:pPr marL="0" indent="0">
              <a:lnSpc>
                <a:spcPct val="120000"/>
              </a:lnSpc>
              <a:spcBef>
                <a:spcPts val="0"/>
              </a:spcBef>
              <a:buNone/>
            </a:pPr>
            <a:r>
              <a:rPr lang="tr-TR" sz="2400" b="1" dirty="0" smtClean="0">
                <a:solidFill>
                  <a:schemeClr val="bg1"/>
                </a:solidFill>
              </a:rPr>
              <a:t>talimatlara uyarlar.</a:t>
            </a:r>
          </a:p>
        </p:txBody>
      </p:sp>
      <p:pic>
        <p:nvPicPr>
          <p:cNvPr id="7" name="6 Resim" descr="işgüvenliğieğitim.jpg"/>
          <p:cNvPicPr>
            <a:picLocks noChangeAspect="1"/>
          </p:cNvPicPr>
          <p:nvPr/>
        </p:nvPicPr>
        <p:blipFill>
          <a:blip r:embed="rId2"/>
          <a:stretch>
            <a:fillRect/>
          </a:stretch>
        </p:blipFill>
        <p:spPr>
          <a:xfrm>
            <a:off x="5289686" y="2009775"/>
            <a:ext cx="3568564" cy="2133600"/>
          </a:xfrm>
          <a:prstGeom prst="rect">
            <a:avLst/>
          </a:prstGeom>
        </p:spPr>
      </p:pic>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20042" y="118757"/>
            <a:ext cx="6111576" cy="817354"/>
          </a:xfrm>
          <a:solidFill>
            <a:schemeClr val="bg2">
              <a:lumMod val="60000"/>
              <a:lumOff val="40000"/>
            </a:schemeClr>
          </a:solidFill>
          <a:ln>
            <a:noFill/>
          </a:ln>
          <a:effectLst>
            <a:glow rad="228600">
              <a:schemeClr val="accent5">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ctr">
            <a:noAutofit/>
          </a:bodyPr>
          <a:lstStyle/>
          <a:p>
            <a:r>
              <a:rPr lang="tr-TR" sz="4000" dirty="0" smtClean="0"/>
              <a:t>Çalışanın Yükümlülükleri</a:t>
            </a:r>
            <a:endParaRPr lang="tr-TR" sz="4000" dirty="0"/>
          </a:p>
        </p:txBody>
      </p:sp>
      <p:sp>
        <p:nvSpPr>
          <p:cNvPr id="7" name="Rectangle 5"/>
          <p:cNvSpPr txBox="1">
            <a:spLocks noChangeArrowheads="1"/>
          </p:cNvSpPr>
          <p:nvPr/>
        </p:nvSpPr>
        <p:spPr>
          <a:xfrm>
            <a:off x="429807" y="1092529"/>
            <a:ext cx="8229600" cy="3811979"/>
          </a:xfrm>
          <a:prstGeom prst="rect">
            <a:avLst/>
          </a:prstGeom>
          <a:solidFill>
            <a:schemeClr val="tx1"/>
          </a:solidFill>
          <a:ln>
            <a:noFill/>
          </a:ln>
          <a:effectLst>
            <a:glow rad="228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ctr">
            <a:normAutofit/>
          </a:bodyPr>
          <a:lstStyle/>
          <a:p>
            <a:r>
              <a:rPr lang="tr-TR" sz="2400" b="1" dirty="0" smtClean="0">
                <a:latin typeface="+mj-lt"/>
              </a:rPr>
              <a:t>63</a:t>
            </a:r>
            <a:r>
              <a:rPr lang="tr-TR" sz="2400" b="1" dirty="0" smtClean="0">
                <a:solidFill>
                  <a:srgbClr val="FF0000"/>
                </a:solidFill>
              </a:rPr>
              <a:t>6331 Sayılı İş sağlığı ve Güvenliği Kanunu Madde 19</a:t>
            </a:r>
          </a:p>
          <a:p>
            <a:pPr algn="ctr">
              <a:buNone/>
            </a:pPr>
            <a:r>
              <a:rPr lang="tr-TR" sz="2400" b="1" dirty="0" smtClean="0">
                <a:solidFill>
                  <a:schemeClr val="bg1"/>
                </a:solidFill>
                <a:latin typeface="+mj-lt"/>
              </a:rPr>
              <a:t>Çalışanların, işveren tarafından verilen eğitim ve talimatlar doğrultusunda yükümlülükleri şunlardır:</a:t>
            </a:r>
          </a:p>
          <a:p>
            <a:pPr marL="355600" indent="-355600" algn="just">
              <a:buNone/>
            </a:pPr>
            <a:r>
              <a:rPr lang="tr-TR" sz="2400" b="1" dirty="0" smtClean="0">
                <a:solidFill>
                  <a:schemeClr val="bg1"/>
                </a:solidFill>
                <a:latin typeface="+mj-lt"/>
              </a:rPr>
              <a:t>a) İşyerindeki makine, cihaz, araç, gereç, tehlikeli madde, taşıma ekipmanı ve diğer üretim araçlarını kurallara uygun şekilde kullanmak, bunların güvenlik donanımlarını doğru olarak kullanmak, keyfi olarak çıkarmamak ve değiştirmemek.</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box(out)">
                                      <p:cBhvr>
                                        <p:cTn id="7" dur="10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ox(out)">
                                      <p:cBhvr>
                                        <p:cTn id="12" dur="1000"/>
                                        <p:tgtEl>
                                          <p:spTgt spid="7">
                                            <p:txEl>
                                              <p:pRg st="0" end="0"/>
                                            </p:txEl>
                                          </p:spTgt>
                                        </p:tgtEl>
                                      </p:cBhvr>
                                    </p:animEffect>
                                  </p:childTnLst>
                                </p:cTn>
                              </p:par>
                            </p:childTnLst>
                          </p:cTn>
                        </p:par>
                        <p:par>
                          <p:cTn id="13" fill="hold">
                            <p:stCondLst>
                              <p:cond delay="1000"/>
                            </p:stCondLst>
                            <p:childTnLst>
                              <p:par>
                                <p:cTn id="14" presetID="4" presetClass="entr" presetSubtype="32" fill="hold" grpId="0"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box(out)">
                                      <p:cBhvr>
                                        <p:cTn id="16" dur="1000"/>
                                        <p:tgtEl>
                                          <p:spTgt spid="7">
                                            <p:txEl>
                                              <p:pRg st="1" end="1"/>
                                            </p:txEl>
                                          </p:spTgt>
                                        </p:tgtEl>
                                      </p:cBhvr>
                                    </p:animEffect>
                                  </p:childTnLst>
                                </p:cTn>
                              </p:par>
                            </p:childTnLst>
                          </p:cTn>
                        </p:par>
                        <p:par>
                          <p:cTn id="17" fill="hold">
                            <p:stCondLst>
                              <p:cond delay="2000"/>
                            </p:stCondLst>
                            <p:childTnLst>
                              <p:par>
                                <p:cTn id="18" presetID="4" presetClass="entr" presetSubtype="32" fill="hold" grpId="0" nodeType="after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box(out)">
                                      <p:cBhvr>
                                        <p:cTn id="20"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20042" y="118757"/>
            <a:ext cx="6111576" cy="817354"/>
          </a:xfrm>
          <a:solidFill>
            <a:schemeClr val="bg2">
              <a:lumMod val="60000"/>
              <a:lumOff val="40000"/>
            </a:schemeClr>
          </a:solidFill>
          <a:ln>
            <a:noFill/>
          </a:ln>
          <a:effectLst>
            <a:glow rad="228600">
              <a:schemeClr val="accent5">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ctr">
            <a:noAutofit/>
          </a:bodyPr>
          <a:lstStyle/>
          <a:p>
            <a:r>
              <a:rPr lang="tr-TR" sz="4000" dirty="0" smtClean="0"/>
              <a:t>Çalışanın Yükümlülükleri</a:t>
            </a:r>
            <a:endParaRPr lang="tr-TR" sz="4000" dirty="0"/>
          </a:p>
        </p:txBody>
      </p:sp>
      <p:sp>
        <p:nvSpPr>
          <p:cNvPr id="7" name="Rectangle 5"/>
          <p:cNvSpPr txBox="1">
            <a:spLocks noChangeArrowheads="1"/>
          </p:cNvSpPr>
          <p:nvPr/>
        </p:nvSpPr>
        <p:spPr>
          <a:xfrm>
            <a:off x="429807" y="1235034"/>
            <a:ext cx="8229600" cy="3776436"/>
          </a:xfrm>
          <a:prstGeom prst="rect">
            <a:avLst/>
          </a:prstGeom>
          <a:solidFill>
            <a:schemeClr val="tx1"/>
          </a:solidFill>
          <a:ln>
            <a:noFill/>
          </a:ln>
          <a:effectLst>
            <a:glow rad="228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ctr">
            <a:normAutofit/>
          </a:bodyPr>
          <a:lstStyle/>
          <a:p>
            <a:pPr>
              <a:lnSpc>
                <a:spcPct val="110000"/>
              </a:lnSpc>
            </a:pPr>
            <a:endParaRPr lang="tr-TR" sz="2400" b="1" dirty="0" smtClean="0">
              <a:solidFill>
                <a:srgbClr val="FF0000"/>
              </a:solidFill>
              <a:latin typeface="+mj-lt"/>
            </a:endParaRPr>
          </a:p>
          <a:p>
            <a:pPr marL="355600" indent="-355600">
              <a:lnSpc>
                <a:spcPct val="110000"/>
              </a:lnSpc>
            </a:pPr>
            <a:r>
              <a:rPr lang="tr-TR" sz="2400" b="1" dirty="0" smtClean="0">
                <a:solidFill>
                  <a:schemeClr val="bg1"/>
                </a:solidFill>
              </a:rPr>
              <a:t>b) Kendilerine sağlanan kişisel koruyucu donanımı doğru kullanmak ve korumak.</a:t>
            </a:r>
          </a:p>
          <a:p>
            <a:pPr marL="355600" indent="-355600">
              <a:lnSpc>
                <a:spcPct val="110000"/>
              </a:lnSpc>
            </a:pPr>
            <a:r>
              <a:rPr lang="tr-TR" sz="2400" b="1" dirty="0" smtClean="0">
                <a:solidFill>
                  <a:schemeClr val="bg1"/>
                </a:solidFill>
                <a:latin typeface="+mj-lt"/>
              </a:rPr>
              <a:t>c) İşyerindeki makine, cihaz, araç, gereç, tesis ve binalarda sağlık ve güvenlik yönünden ciddi ve yakın bir tehlike ile karşılaştıklarında ve koruma tedbirlerinde bir eksiklik gördüklerinde, işverene veya çalışan temsilcisine derhal haber vermek.</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box(out)">
                                      <p:cBhvr>
                                        <p:cTn id="7" dur="1000"/>
                                        <p:tgtEl>
                                          <p:spTgt spid="7">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901" y="326794"/>
            <a:ext cx="7194908" cy="660693"/>
          </a:xfrm>
        </p:spPr>
        <p:txBody>
          <a:bodyPr>
            <a:noAutofit/>
          </a:bodyPr>
          <a:lstStyle/>
          <a:p>
            <a:r>
              <a:rPr lang="tr-TR" sz="4400" dirty="0" smtClean="0"/>
              <a:t>Genel İş Sağlığı ve Güvenliği</a:t>
            </a:r>
            <a:endParaRPr lang="tr-TR" sz="4400" dirty="0"/>
          </a:p>
        </p:txBody>
      </p:sp>
      <p:sp>
        <p:nvSpPr>
          <p:cNvPr id="4" name="Rectangle 5"/>
          <p:cNvSpPr>
            <a:spLocks noGrp="1" noChangeArrowheads="1"/>
          </p:cNvSpPr>
          <p:nvPr>
            <p:ph idx="1"/>
          </p:nvPr>
        </p:nvSpPr>
        <p:spPr>
          <a:xfrm>
            <a:off x="429807" y="1178676"/>
            <a:ext cx="8229600" cy="2977690"/>
          </a:xfrm>
          <a:solidFill>
            <a:schemeClr val="tx1"/>
          </a:solidFill>
        </p:spPr>
        <p:txBody>
          <a:bodyPr anchor="ctr">
            <a:noAutofit/>
          </a:bodyPr>
          <a:lstStyle/>
          <a:p>
            <a:pPr algn="ctr">
              <a:lnSpc>
                <a:spcPct val="115000"/>
              </a:lnSpc>
              <a:buNone/>
            </a:pPr>
            <a:r>
              <a:rPr lang="tr-TR" b="1" dirty="0" smtClean="0">
                <a:solidFill>
                  <a:schemeClr val="bg1"/>
                </a:solidFill>
              </a:rPr>
              <a:t>Çalışma  koşullarından ve  üretim araçlarından kaynaklanan  sağlık ve güvenlik sorunlarının önlenmesi veya  asgari  seviyelere indirilmesi amacıyla, işyerlerinde  yapılan  bilimsel, teknik ve tıbbi çalışmaların tümüne</a:t>
            </a:r>
            <a:r>
              <a:rPr lang="tr-TR" b="1" dirty="0" smtClean="0">
                <a:solidFill>
                  <a:srgbClr val="00B050"/>
                </a:solidFill>
              </a:rPr>
              <a:t>  İŞ SAĞLIĞI VE GÜVENLİĞİ</a:t>
            </a:r>
            <a:r>
              <a:rPr lang="tr-TR" b="1" dirty="0" smtClean="0"/>
              <a:t>  </a:t>
            </a:r>
            <a:r>
              <a:rPr lang="tr-TR" b="1" dirty="0" err="1" smtClean="0">
                <a:solidFill>
                  <a:schemeClr val="bg1"/>
                </a:solidFill>
              </a:rPr>
              <a:t>faaliyetleri</a:t>
            </a:r>
            <a:r>
              <a:rPr lang="tr-TR" b="1" dirty="0" err="1" smtClean="0"/>
              <a:t>i</a:t>
            </a:r>
            <a:r>
              <a:rPr lang="tr-TR" b="1" dirty="0" smtClean="0"/>
              <a:t> </a:t>
            </a:r>
            <a:r>
              <a:rPr lang="tr-TR" b="1" dirty="0" smtClean="0">
                <a:solidFill>
                  <a:schemeClr val="bg1"/>
                </a:solidFill>
              </a:rPr>
              <a:t>denir.</a:t>
            </a:r>
          </a:p>
        </p:txBody>
      </p:sp>
      <p:pic>
        <p:nvPicPr>
          <p:cNvPr id="7" name="6 Resim" descr="cevredanismanlik.jpg"/>
          <p:cNvPicPr>
            <a:picLocks noChangeAspect="1"/>
          </p:cNvPicPr>
          <p:nvPr/>
        </p:nvPicPr>
        <p:blipFill>
          <a:blip r:embed="rId2"/>
          <a:stretch>
            <a:fillRect/>
          </a:stretch>
        </p:blipFill>
        <p:spPr>
          <a:xfrm>
            <a:off x="6417129" y="3710977"/>
            <a:ext cx="2549686" cy="1351334"/>
          </a:xfrm>
          <a:prstGeom prst="rect">
            <a:avLst/>
          </a:prstGeom>
        </p:spPr>
      </p:pic>
    </p:spTree>
    <p:extLst>
      <p:ext uri="{BB962C8B-B14F-4D97-AF65-F5344CB8AC3E}">
        <p14:creationId xmlns="" xmlns:p14="http://schemas.microsoft.com/office/powerpoint/2010/main" val="168421660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ox(out)">
                                      <p:cBhvr>
                                        <p:cTn id="7" dur="1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out)">
                                      <p:cBhvr>
                                        <p:cTn id="12"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91294" y="394167"/>
            <a:ext cx="5890161" cy="660693"/>
          </a:xfrm>
        </p:spPr>
        <p:txBody>
          <a:bodyPr/>
          <a:lstStyle/>
          <a:p>
            <a:r>
              <a:rPr lang="tr-TR" dirty="0" smtClean="0"/>
              <a:t>Çalışanın Yükümlülükleri</a:t>
            </a:r>
            <a:endParaRPr lang="tr-TR" dirty="0"/>
          </a:p>
        </p:txBody>
      </p:sp>
      <p:sp>
        <p:nvSpPr>
          <p:cNvPr id="3" name="2 İçerik Yer Tutucusu"/>
          <p:cNvSpPr>
            <a:spLocks noGrp="1"/>
          </p:cNvSpPr>
          <p:nvPr>
            <p:ph idx="1"/>
          </p:nvPr>
        </p:nvSpPr>
        <p:spPr>
          <a:xfrm>
            <a:off x="435755" y="1368426"/>
            <a:ext cx="8229600" cy="3394472"/>
          </a:xfrm>
          <a:solidFill>
            <a:schemeClr val="tx1"/>
          </a:solidFill>
        </p:spPr>
        <p:txBody>
          <a:bodyPr>
            <a:normAutofit lnSpcReduction="10000"/>
          </a:bodyPr>
          <a:lstStyle/>
          <a:p>
            <a:pPr marL="355600" indent="-355600">
              <a:lnSpc>
                <a:spcPct val="110000"/>
              </a:lnSpc>
              <a:buNone/>
            </a:pPr>
            <a:r>
              <a:rPr lang="tr-TR" b="1" dirty="0" smtClean="0">
                <a:solidFill>
                  <a:schemeClr val="bg1"/>
                </a:solidFill>
              </a:rPr>
              <a:t>ç) Teftişe yetkili makam tarafından işyerinde tespit edilen noksanlık ve mevzuata aykırılıkların giderilmesi konusunda, işveren ve çalışan temsilcisi ile iş birliği yapmak.</a:t>
            </a:r>
          </a:p>
          <a:p>
            <a:pPr marL="355600" indent="-355600">
              <a:lnSpc>
                <a:spcPct val="110000"/>
              </a:lnSpc>
              <a:buNone/>
            </a:pPr>
            <a:r>
              <a:rPr lang="tr-TR" b="1" dirty="0" smtClean="0">
                <a:solidFill>
                  <a:schemeClr val="bg1"/>
                </a:solidFill>
              </a:rPr>
              <a:t>d) Kendi görev alanında, iş sağlığı ve güvenliğinin sağlanması için işveren ve çalışan temsilcisi ile iş birliği yapmak.</a:t>
            </a:r>
          </a:p>
          <a:p>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3787" y="137463"/>
            <a:ext cx="6453174" cy="660693"/>
          </a:xfrm>
          <a:solidFill>
            <a:schemeClr val="bg2">
              <a:lumMod val="60000"/>
              <a:lumOff val="40000"/>
            </a:schemeClr>
          </a:solidFill>
          <a:ln>
            <a:noFill/>
          </a:ln>
          <a:effectLst>
            <a:glow rad="228600">
              <a:schemeClr val="accent5">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ctr">
            <a:noAutofit/>
          </a:bodyPr>
          <a:lstStyle/>
          <a:p>
            <a:r>
              <a:rPr lang="tr-TR" sz="4000" dirty="0" smtClean="0"/>
              <a:t>Sağlık ve Güvenlik İşaretleri</a:t>
            </a:r>
            <a:endParaRPr lang="tr-TR" sz="4000" dirty="0"/>
          </a:p>
        </p:txBody>
      </p:sp>
      <p:pic>
        <p:nvPicPr>
          <p:cNvPr id="10" name="9 Resim" descr="guvenlik_ve_saglik_isaretleri_yonetmeligi.jpg"/>
          <p:cNvPicPr>
            <a:picLocks noChangeAspect="1"/>
          </p:cNvPicPr>
          <p:nvPr/>
        </p:nvPicPr>
        <p:blipFill>
          <a:blip r:embed="rId2"/>
          <a:stretch>
            <a:fillRect/>
          </a:stretch>
        </p:blipFill>
        <p:spPr>
          <a:xfrm>
            <a:off x="356260" y="889882"/>
            <a:ext cx="8431480" cy="4138142"/>
          </a:xfrm>
          <a:prstGeom prst="rect">
            <a:avLst/>
          </a:prstGeom>
        </p:spPr>
      </p:pic>
    </p:spTree>
    <p:extLst>
      <p:ext uri="{BB962C8B-B14F-4D97-AF65-F5344CB8AC3E}">
        <p14:creationId xmlns="" xmlns:p14="http://schemas.microsoft.com/office/powerpoint/2010/main" val="1684216602"/>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8790" y="190005"/>
            <a:ext cx="6254080" cy="660693"/>
          </a:xfrm>
          <a:solidFill>
            <a:schemeClr val="bg2">
              <a:lumMod val="60000"/>
              <a:lumOff val="40000"/>
            </a:schemeClr>
          </a:solidFill>
          <a:ln>
            <a:noFill/>
          </a:ln>
          <a:effectLst>
            <a:glow rad="228600">
              <a:schemeClr val="accent5">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ctr">
            <a:noAutofit/>
          </a:bodyPr>
          <a:lstStyle/>
          <a:p>
            <a:r>
              <a:rPr lang="tr-TR" sz="4000" dirty="0" err="1" smtClean="0"/>
              <a:t>İSG’de</a:t>
            </a:r>
            <a:r>
              <a:rPr lang="tr-TR" sz="4000" dirty="0" smtClean="0"/>
              <a:t> Kullanılan İşaretler</a:t>
            </a:r>
            <a:endParaRPr lang="tr-TR" sz="4000" dirty="0"/>
          </a:p>
        </p:txBody>
      </p:sp>
      <p:sp>
        <p:nvSpPr>
          <p:cNvPr id="6" name="Rectangle 5"/>
          <p:cNvSpPr txBox="1">
            <a:spLocks noChangeArrowheads="1"/>
          </p:cNvSpPr>
          <p:nvPr/>
        </p:nvSpPr>
        <p:spPr>
          <a:xfrm>
            <a:off x="2956955" y="1049437"/>
            <a:ext cx="3194463" cy="3823772"/>
          </a:xfrm>
          <a:prstGeom prst="rect">
            <a:avLst/>
          </a:prstGeom>
          <a:solidFill>
            <a:schemeClr val="bg1">
              <a:lumMod val="50000"/>
              <a:lumOff val="50000"/>
            </a:schemeClr>
          </a:solidFill>
          <a:ln>
            <a:noFill/>
          </a:ln>
          <a:effectLst>
            <a:glow rad="228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ctr">
            <a:normAutofit/>
          </a:bodyPr>
          <a:lstStyle/>
          <a:p>
            <a:pPr marL="342900" indent="-342900">
              <a:lnSpc>
                <a:spcPct val="150000"/>
              </a:lnSpc>
              <a:buNone/>
            </a:pPr>
            <a:r>
              <a:rPr lang="tr-TR" sz="3200" b="1" dirty="0" smtClean="0">
                <a:solidFill>
                  <a:srgbClr val="FFFF00"/>
                </a:solidFill>
                <a:latin typeface="+mj-lt"/>
              </a:rPr>
              <a:t>●</a:t>
            </a:r>
            <a:r>
              <a:rPr lang="tr-TR" sz="3200" b="1" dirty="0" smtClean="0">
                <a:solidFill>
                  <a:srgbClr val="3333FF"/>
                </a:solidFill>
                <a:latin typeface="+mj-lt"/>
              </a:rPr>
              <a:t> </a:t>
            </a:r>
            <a:r>
              <a:rPr lang="tr-TR" sz="3200" b="1" dirty="0" smtClean="0">
                <a:solidFill>
                  <a:srgbClr val="FFFF00"/>
                </a:solidFill>
                <a:latin typeface="+mj-lt"/>
              </a:rPr>
              <a:t>Uyarıcı</a:t>
            </a:r>
          </a:p>
          <a:p>
            <a:pPr marL="342900" indent="-342900">
              <a:lnSpc>
                <a:spcPct val="150000"/>
              </a:lnSpc>
            </a:pPr>
            <a:r>
              <a:rPr lang="tr-TR" sz="3200" b="1" dirty="0" smtClean="0">
                <a:solidFill>
                  <a:srgbClr val="00B0F0"/>
                </a:solidFill>
              </a:rPr>
              <a:t>● Emredici</a:t>
            </a:r>
            <a:endParaRPr lang="tr-TR" sz="3200" b="1" dirty="0" smtClean="0">
              <a:solidFill>
                <a:srgbClr val="FFFF00"/>
              </a:solidFill>
              <a:latin typeface="+mj-lt"/>
            </a:endParaRPr>
          </a:p>
          <a:p>
            <a:pPr marL="342900" indent="-342900">
              <a:lnSpc>
                <a:spcPct val="150000"/>
              </a:lnSpc>
              <a:buNone/>
            </a:pPr>
            <a:r>
              <a:rPr lang="tr-TR" sz="3200" b="1" dirty="0" smtClean="0">
                <a:solidFill>
                  <a:srgbClr val="FF0000"/>
                </a:solidFill>
                <a:latin typeface="+mj-lt"/>
              </a:rPr>
              <a:t>●</a:t>
            </a:r>
            <a:r>
              <a:rPr lang="tr-TR" sz="3200" b="1" dirty="0" smtClean="0">
                <a:solidFill>
                  <a:srgbClr val="3333FF"/>
                </a:solidFill>
                <a:latin typeface="+mj-lt"/>
              </a:rPr>
              <a:t> </a:t>
            </a:r>
            <a:r>
              <a:rPr lang="tr-TR" sz="3200" b="1" dirty="0" smtClean="0">
                <a:solidFill>
                  <a:srgbClr val="FF0000"/>
                </a:solidFill>
                <a:latin typeface="+mj-lt"/>
              </a:rPr>
              <a:t>Yasaklayıcı</a:t>
            </a:r>
          </a:p>
          <a:p>
            <a:pPr marL="342900" indent="-342900">
              <a:lnSpc>
                <a:spcPct val="150000"/>
              </a:lnSpc>
              <a:buNone/>
            </a:pPr>
            <a:r>
              <a:rPr lang="tr-TR" sz="3200" b="1" dirty="0" smtClean="0">
                <a:solidFill>
                  <a:srgbClr val="FF0000"/>
                </a:solidFill>
                <a:latin typeface="+mj-lt"/>
              </a:rPr>
              <a:t>●</a:t>
            </a:r>
            <a:r>
              <a:rPr lang="tr-TR" sz="3200" b="1" dirty="0" smtClean="0">
                <a:solidFill>
                  <a:srgbClr val="3333FF"/>
                </a:solidFill>
                <a:latin typeface="+mj-lt"/>
              </a:rPr>
              <a:t> </a:t>
            </a:r>
            <a:r>
              <a:rPr lang="tr-TR" sz="3200" b="1" dirty="0" smtClean="0">
                <a:solidFill>
                  <a:srgbClr val="FF0000"/>
                </a:solidFill>
                <a:latin typeface="+mj-lt"/>
              </a:rPr>
              <a:t>Yangın</a:t>
            </a:r>
          </a:p>
          <a:p>
            <a:pPr marL="342900" indent="-342900">
              <a:lnSpc>
                <a:spcPct val="150000"/>
              </a:lnSpc>
              <a:buNone/>
            </a:pPr>
            <a:r>
              <a:rPr lang="tr-TR" sz="3200" b="1" dirty="0" smtClean="0">
                <a:solidFill>
                  <a:srgbClr val="00B050"/>
                </a:solidFill>
                <a:latin typeface="+mj-lt"/>
              </a:rPr>
              <a:t>● </a:t>
            </a:r>
            <a:r>
              <a:rPr lang="tr-TR" sz="3200" b="1" dirty="0" smtClean="0">
                <a:solidFill>
                  <a:srgbClr val="33CC33"/>
                </a:solidFill>
                <a:latin typeface="+mj-lt"/>
              </a:rPr>
              <a:t>Acil durum</a:t>
            </a:r>
          </a:p>
        </p:txBody>
      </p:sp>
    </p:spTree>
    <p:extLst>
      <p:ext uri="{BB962C8B-B14F-4D97-AF65-F5344CB8AC3E}">
        <p14:creationId xmlns="" xmlns:p14="http://schemas.microsoft.com/office/powerpoint/2010/main" val="168421660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ox(out)">
                                      <p:cBhvr>
                                        <p:cTn id="7" dur="1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out)">
                                      <p:cBhvr>
                                        <p:cTn id="12" dur="1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ox(out)">
                                      <p:cBhvr>
                                        <p:cTn id="17" dur="1000"/>
                                        <p:tgtEl>
                                          <p:spTgt spid="6">
                                            <p:txEl>
                                              <p:pRg st="1" end="1"/>
                                            </p:txEl>
                                          </p:spTgt>
                                        </p:tgtEl>
                                      </p:cBhvr>
                                    </p:animEffect>
                                  </p:childTnLst>
                                </p:cTn>
                              </p:par>
                            </p:childTnLst>
                          </p:cTn>
                        </p:par>
                        <p:par>
                          <p:cTn id="18" fill="hold">
                            <p:stCondLst>
                              <p:cond delay="1000"/>
                            </p:stCondLst>
                            <p:childTnLst>
                              <p:par>
                                <p:cTn id="19" presetID="4" presetClass="entr" presetSubtype="32" fill="hold" grpId="0" nodeType="after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box(out)">
                                      <p:cBhvr>
                                        <p:cTn id="21" dur="1000"/>
                                        <p:tgtEl>
                                          <p:spTgt spid="6">
                                            <p:txEl>
                                              <p:pRg st="2" end="2"/>
                                            </p:txEl>
                                          </p:spTgt>
                                        </p:tgtEl>
                                      </p:cBhvr>
                                    </p:animEffect>
                                  </p:childTnLst>
                                </p:cTn>
                              </p:par>
                            </p:childTnLst>
                          </p:cTn>
                        </p:par>
                        <p:par>
                          <p:cTn id="22" fill="hold">
                            <p:stCondLst>
                              <p:cond delay="2000"/>
                            </p:stCondLst>
                            <p:childTnLst>
                              <p:par>
                                <p:cTn id="23" presetID="4" presetClass="entr" presetSubtype="32" fill="hold" grpId="0" nodeType="after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box(out)">
                                      <p:cBhvr>
                                        <p:cTn id="25" dur="1000"/>
                                        <p:tgtEl>
                                          <p:spTgt spid="6">
                                            <p:txEl>
                                              <p:pRg st="3" end="3"/>
                                            </p:txEl>
                                          </p:spTgt>
                                        </p:tgtEl>
                                      </p:cBhvr>
                                    </p:animEffect>
                                  </p:childTnLst>
                                </p:cTn>
                              </p:par>
                            </p:childTnLst>
                          </p:cTn>
                        </p:par>
                        <p:par>
                          <p:cTn id="26" fill="hold">
                            <p:stCondLst>
                              <p:cond delay="3000"/>
                            </p:stCondLst>
                            <p:childTnLst>
                              <p:par>
                                <p:cTn id="27" presetID="4" presetClass="entr" presetSubtype="32" fill="hold" grpId="0" nodeType="after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box(out)">
                                      <p:cBhvr>
                                        <p:cTn id="29"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19591"/>
            <a:ext cx="8229600" cy="995453"/>
          </a:xfrm>
          <a:solidFill>
            <a:schemeClr val="tx1"/>
          </a:solidFill>
        </p:spPr>
        <p:txBody>
          <a:bodyPr anchor="ctr"/>
          <a:lstStyle/>
          <a:p>
            <a:pPr marL="0" indent="0" algn="ctr">
              <a:buNone/>
            </a:pPr>
            <a:r>
              <a:rPr lang="tr-TR" sz="2600" b="1" dirty="0" smtClean="0">
                <a:solidFill>
                  <a:schemeClr val="bg1"/>
                </a:solidFill>
              </a:rPr>
              <a:t>Bir</a:t>
            </a:r>
            <a:r>
              <a:rPr lang="tr-TR" b="1" dirty="0" smtClean="0">
                <a:solidFill>
                  <a:srgbClr val="FFFF00"/>
                </a:solidFill>
              </a:rPr>
              <a:t> </a:t>
            </a:r>
            <a:r>
              <a:rPr lang="tr-TR" sz="2600" b="1" dirty="0" smtClean="0">
                <a:solidFill>
                  <a:schemeClr val="bg1"/>
                </a:solidFill>
              </a:rPr>
              <a:t>tehlikeye neden olabilecek veya zarar verecek durum hakkında </a:t>
            </a:r>
            <a:r>
              <a:rPr lang="tr-TR" sz="2600" b="1" dirty="0" smtClean="0">
                <a:solidFill>
                  <a:srgbClr val="FF0000"/>
                </a:solidFill>
              </a:rPr>
              <a:t>uyarı</a:t>
            </a:r>
            <a:r>
              <a:rPr lang="tr-TR" sz="2600" b="1" dirty="0" smtClean="0">
                <a:solidFill>
                  <a:schemeClr val="bg1"/>
                </a:solidFill>
              </a:rPr>
              <a:t>da bulunan işareti</a:t>
            </a:r>
            <a:endParaRPr lang="tr-TR" sz="2600" b="1" dirty="0">
              <a:solidFill>
                <a:schemeClr val="bg1"/>
              </a:solidFill>
            </a:endParaRPr>
          </a:p>
        </p:txBody>
      </p:sp>
      <p:sp>
        <p:nvSpPr>
          <p:cNvPr id="4" name="Text Box 23"/>
          <p:cNvSpPr txBox="1">
            <a:spLocks noGrp="1" noChangeArrowheads="1"/>
          </p:cNvSpPr>
          <p:nvPr>
            <p:ph type="title"/>
          </p:nvPr>
        </p:nvSpPr>
        <p:spPr bwMode="auto">
          <a:xfrm>
            <a:off x="2683823" y="59139"/>
            <a:ext cx="3515096" cy="465452"/>
          </a:xfrm>
          <a:prstGeom prst="rect">
            <a:avLst/>
          </a:prstGeom>
          <a:solidFill>
            <a:schemeClr val="bg2">
              <a:lumMod val="60000"/>
              <a:lumOff val="40000"/>
            </a:schemeClr>
          </a:solidFill>
          <a:ln>
            <a:noFill/>
          </a:ln>
          <a:effectLst>
            <a:glow rad="228600">
              <a:schemeClr val="accent5">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ctr">
            <a:noAutofit/>
          </a:bodyPr>
          <a:lstStyle/>
          <a:p>
            <a:r>
              <a:rPr lang="tr-TR" sz="4000" dirty="0"/>
              <a:t>Uyarı </a:t>
            </a:r>
            <a:r>
              <a:rPr lang="tr-TR" sz="4000" dirty="0" smtClean="0"/>
              <a:t>İşareti</a:t>
            </a:r>
            <a:endParaRPr lang="tr-TR" sz="4000" dirty="0"/>
          </a:p>
        </p:txBody>
      </p:sp>
      <p:pic>
        <p:nvPicPr>
          <p:cNvPr id="24" name="23 Resim" descr="yasaksari1.jpg"/>
          <p:cNvPicPr>
            <a:picLocks noChangeAspect="1"/>
          </p:cNvPicPr>
          <p:nvPr/>
        </p:nvPicPr>
        <p:blipFill>
          <a:blip r:embed="rId2"/>
          <a:stretch>
            <a:fillRect/>
          </a:stretch>
        </p:blipFill>
        <p:spPr>
          <a:xfrm>
            <a:off x="308758" y="1722713"/>
            <a:ext cx="8526484" cy="3301244"/>
          </a:xfrm>
          <a:prstGeom prst="rect">
            <a:avLst/>
          </a:prstGeom>
        </p:spPr>
      </p:pic>
    </p:spTree>
    <p:extLst>
      <p:ext uri="{BB962C8B-B14F-4D97-AF65-F5344CB8AC3E}">
        <p14:creationId xmlns="" xmlns:p14="http://schemas.microsoft.com/office/powerpoint/2010/main" val="1684216602"/>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0711" y="118751"/>
            <a:ext cx="3207328" cy="463138"/>
          </a:xfrm>
          <a:solidFill>
            <a:schemeClr val="bg2">
              <a:lumMod val="60000"/>
              <a:lumOff val="40000"/>
            </a:schemeClr>
          </a:solidFill>
          <a:ln>
            <a:noFill/>
          </a:ln>
          <a:effectLst>
            <a:glow rad="228600">
              <a:schemeClr val="accent5">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ctr">
            <a:noAutofit/>
          </a:bodyPr>
          <a:lstStyle/>
          <a:p>
            <a:r>
              <a:rPr lang="tr-TR" sz="4000" dirty="0" smtClean="0"/>
              <a:t>Yasak İşareti</a:t>
            </a:r>
            <a:endParaRPr lang="tr-TR" sz="4000" dirty="0"/>
          </a:p>
        </p:txBody>
      </p:sp>
      <p:sp>
        <p:nvSpPr>
          <p:cNvPr id="3" name="Content Placeholder 2"/>
          <p:cNvSpPr>
            <a:spLocks noGrp="1"/>
          </p:cNvSpPr>
          <p:nvPr>
            <p:ph idx="1"/>
          </p:nvPr>
        </p:nvSpPr>
        <p:spPr>
          <a:xfrm>
            <a:off x="445774" y="707044"/>
            <a:ext cx="8229600" cy="889443"/>
          </a:xfrm>
          <a:solidFill>
            <a:schemeClr val="tx1"/>
          </a:solidFill>
        </p:spPr>
        <p:txBody>
          <a:bodyPr anchor="ctr">
            <a:normAutofit/>
          </a:bodyPr>
          <a:lstStyle/>
          <a:p>
            <a:pPr marL="0" indent="0" algn="ctr">
              <a:lnSpc>
                <a:spcPct val="95000"/>
              </a:lnSpc>
              <a:buNone/>
            </a:pPr>
            <a:r>
              <a:rPr lang="tr-TR" sz="2600" b="1" dirty="0" smtClean="0">
                <a:solidFill>
                  <a:schemeClr val="bg1"/>
                </a:solidFill>
              </a:rPr>
              <a:t>Tehlikeye neden olacak veya tehlikeye maruz bırakacak bir davranışı </a:t>
            </a:r>
            <a:r>
              <a:rPr lang="tr-TR" sz="2600" b="1" dirty="0" smtClean="0">
                <a:solidFill>
                  <a:srgbClr val="FF0000"/>
                </a:solidFill>
              </a:rPr>
              <a:t>yasaklayan</a:t>
            </a:r>
            <a:r>
              <a:rPr lang="tr-TR" sz="2600" b="1" dirty="0" smtClean="0">
                <a:solidFill>
                  <a:schemeClr val="bg1"/>
                </a:solidFill>
              </a:rPr>
              <a:t> işareti</a:t>
            </a:r>
            <a:endParaRPr lang="tr-TR" sz="2600" b="1" dirty="0">
              <a:solidFill>
                <a:schemeClr val="bg1"/>
              </a:solidFill>
            </a:endParaRPr>
          </a:p>
        </p:txBody>
      </p:sp>
      <p:pic>
        <p:nvPicPr>
          <p:cNvPr id="22" name="21 Resim" descr="yasak_levha.jpg"/>
          <p:cNvPicPr>
            <a:picLocks noChangeAspect="1"/>
          </p:cNvPicPr>
          <p:nvPr/>
        </p:nvPicPr>
        <p:blipFill>
          <a:blip r:embed="rId2"/>
          <a:stretch>
            <a:fillRect/>
          </a:stretch>
        </p:blipFill>
        <p:spPr>
          <a:xfrm>
            <a:off x="237506" y="1638797"/>
            <a:ext cx="8668988" cy="3313216"/>
          </a:xfrm>
          <a:prstGeom prst="rect">
            <a:avLst/>
          </a:prstGeom>
        </p:spPr>
      </p:pic>
    </p:spTree>
    <p:extLst>
      <p:ext uri="{BB962C8B-B14F-4D97-AF65-F5344CB8AC3E}">
        <p14:creationId xmlns="" xmlns:p14="http://schemas.microsoft.com/office/powerpoint/2010/main" val="1684216602"/>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4447" y="144223"/>
            <a:ext cx="3902766" cy="660693"/>
          </a:xfrm>
          <a:solidFill>
            <a:schemeClr val="bg2">
              <a:lumMod val="60000"/>
              <a:lumOff val="40000"/>
            </a:schemeClr>
          </a:solidFill>
          <a:ln>
            <a:noFill/>
          </a:ln>
          <a:effectLst>
            <a:glow rad="228600">
              <a:schemeClr val="accent5">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ctr">
            <a:noAutofit/>
          </a:bodyPr>
          <a:lstStyle/>
          <a:p>
            <a:r>
              <a:rPr lang="tr-TR" sz="4000" dirty="0" smtClean="0"/>
              <a:t>Emredici İşaret</a:t>
            </a:r>
            <a:endParaRPr lang="tr-TR" sz="4000" dirty="0"/>
          </a:p>
        </p:txBody>
      </p:sp>
      <p:sp>
        <p:nvSpPr>
          <p:cNvPr id="3" name="Content Placeholder 2"/>
          <p:cNvSpPr>
            <a:spLocks noGrp="1"/>
          </p:cNvSpPr>
          <p:nvPr>
            <p:ph idx="1"/>
          </p:nvPr>
        </p:nvSpPr>
        <p:spPr>
          <a:xfrm>
            <a:off x="1460662" y="947417"/>
            <a:ext cx="6198918" cy="465742"/>
          </a:xfrm>
          <a:solidFill>
            <a:schemeClr val="tx1"/>
          </a:solidFill>
        </p:spPr>
        <p:txBody>
          <a:bodyPr anchor="ctr">
            <a:normAutofit/>
          </a:bodyPr>
          <a:lstStyle/>
          <a:p>
            <a:pPr marL="0" indent="0" algn="ctr">
              <a:lnSpc>
                <a:spcPct val="95000"/>
              </a:lnSpc>
              <a:buNone/>
            </a:pPr>
            <a:r>
              <a:rPr lang="tr-TR" sz="2400" b="1" dirty="0" smtClean="0">
                <a:solidFill>
                  <a:schemeClr val="bg1"/>
                </a:solidFill>
              </a:rPr>
              <a:t>Uyulması zorunlu bir davranışı belirleyen işaret</a:t>
            </a:r>
            <a:endParaRPr lang="tr-TR" sz="2400" b="1" dirty="0">
              <a:solidFill>
                <a:schemeClr val="bg1"/>
              </a:solidFill>
            </a:endParaRPr>
          </a:p>
        </p:txBody>
      </p:sp>
      <p:pic>
        <p:nvPicPr>
          <p:cNvPr id="26" name="25 Resim" descr="1491_kucuk.jpg"/>
          <p:cNvPicPr>
            <a:picLocks noChangeAspect="1"/>
          </p:cNvPicPr>
          <p:nvPr/>
        </p:nvPicPr>
        <p:blipFill>
          <a:blip r:embed="rId2"/>
          <a:stretch>
            <a:fillRect/>
          </a:stretch>
        </p:blipFill>
        <p:spPr>
          <a:xfrm>
            <a:off x="379292" y="1541753"/>
            <a:ext cx="8385418" cy="3445884"/>
          </a:xfrm>
          <a:prstGeom prst="rect">
            <a:avLst/>
          </a:prstGeom>
        </p:spPr>
      </p:pic>
    </p:spTree>
    <p:extLst>
      <p:ext uri="{BB962C8B-B14F-4D97-AF65-F5344CB8AC3E}">
        <p14:creationId xmlns="" xmlns:p14="http://schemas.microsoft.com/office/powerpoint/2010/main" val="1684216602"/>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660" y="216042"/>
            <a:ext cx="6610340" cy="660693"/>
          </a:xfrm>
          <a:solidFill>
            <a:schemeClr val="bg2">
              <a:lumMod val="60000"/>
              <a:lumOff val="40000"/>
            </a:schemeClr>
          </a:solidFill>
          <a:ln>
            <a:noFill/>
          </a:ln>
          <a:effectLst>
            <a:glow rad="228600">
              <a:schemeClr val="accent5">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ctr">
            <a:noAutofit/>
          </a:bodyPr>
          <a:lstStyle/>
          <a:p>
            <a:r>
              <a:rPr lang="tr-TR" sz="4000" dirty="0" smtClean="0"/>
              <a:t>Yangınla Mücadele İşaretleri</a:t>
            </a:r>
            <a:endParaRPr lang="tr-TR" sz="4000" dirty="0"/>
          </a:p>
        </p:txBody>
      </p:sp>
      <p:pic>
        <p:nvPicPr>
          <p:cNvPr id="19" name="18 Resim" descr="812280.jpeg"/>
          <p:cNvPicPr>
            <a:picLocks noChangeAspect="1"/>
          </p:cNvPicPr>
          <p:nvPr/>
        </p:nvPicPr>
        <p:blipFill>
          <a:blip r:embed="rId2"/>
          <a:stretch>
            <a:fillRect/>
          </a:stretch>
        </p:blipFill>
        <p:spPr>
          <a:xfrm>
            <a:off x="421635" y="1427822"/>
            <a:ext cx="8300730" cy="3536064"/>
          </a:xfrm>
          <a:prstGeom prst="rect">
            <a:avLst/>
          </a:prstGeom>
        </p:spPr>
      </p:pic>
    </p:spTree>
    <p:extLst>
      <p:ext uri="{BB962C8B-B14F-4D97-AF65-F5344CB8AC3E}">
        <p14:creationId xmlns="" xmlns:p14="http://schemas.microsoft.com/office/powerpoint/2010/main" val="1684216602"/>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900" y="118750"/>
            <a:ext cx="7027222" cy="584407"/>
          </a:xfrm>
          <a:solidFill>
            <a:schemeClr val="bg2">
              <a:lumMod val="60000"/>
              <a:lumOff val="40000"/>
            </a:schemeClr>
          </a:solidFill>
          <a:ln>
            <a:noFill/>
          </a:ln>
          <a:effectLst>
            <a:glow rad="228600">
              <a:schemeClr val="accent5">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ctr">
            <a:noAutofit/>
          </a:bodyPr>
          <a:lstStyle/>
          <a:p>
            <a:r>
              <a:rPr lang="tr-TR" dirty="0" smtClean="0"/>
              <a:t>Acil Çıkış Ve İlkyardım İşaretleri</a:t>
            </a:r>
            <a:endParaRPr lang="tr-TR" dirty="0"/>
          </a:p>
        </p:txBody>
      </p:sp>
      <p:sp>
        <p:nvSpPr>
          <p:cNvPr id="3" name="Content Placeholder 2"/>
          <p:cNvSpPr>
            <a:spLocks noGrp="1"/>
          </p:cNvSpPr>
          <p:nvPr>
            <p:ph idx="1"/>
          </p:nvPr>
        </p:nvSpPr>
        <p:spPr>
          <a:xfrm>
            <a:off x="1187529" y="703157"/>
            <a:ext cx="6745184" cy="842472"/>
          </a:xfrm>
          <a:solidFill>
            <a:schemeClr val="tx1"/>
          </a:solidFill>
        </p:spPr>
        <p:txBody>
          <a:bodyPr anchor="ctr">
            <a:noAutofit/>
          </a:bodyPr>
          <a:lstStyle/>
          <a:p>
            <a:pPr marL="0" indent="0" algn="ctr">
              <a:lnSpc>
                <a:spcPct val="95000"/>
              </a:lnSpc>
              <a:buNone/>
            </a:pPr>
            <a:r>
              <a:rPr lang="tr-TR" sz="2400" b="1" dirty="0" smtClean="0">
                <a:solidFill>
                  <a:schemeClr val="bg1"/>
                </a:solidFill>
              </a:rPr>
              <a:t>Acil çıkış yolları, </a:t>
            </a:r>
            <a:r>
              <a:rPr lang="tr-TR" sz="2400" b="1" dirty="0" smtClean="0">
                <a:solidFill>
                  <a:srgbClr val="FF0000"/>
                </a:solidFill>
              </a:rPr>
              <a:t>ilkyardım veya kurtarma </a:t>
            </a:r>
            <a:r>
              <a:rPr lang="tr-TR" sz="2400" b="1" dirty="0" smtClean="0">
                <a:solidFill>
                  <a:schemeClr val="bg1"/>
                </a:solidFill>
              </a:rPr>
              <a:t>ile ilgili bilgi veren işaretleri</a:t>
            </a:r>
            <a:endParaRPr lang="tr-TR" sz="2400" b="1" dirty="0">
              <a:solidFill>
                <a:schemeClr val="bg1"/>
              </a:solidFill>
            </a:endParaRPr>
          </a:p>
        </p:txBody>
      </p:sp>
      <p:pic>
        <p:nvPicPr>
          <p:cNvPr id="30" name="29 Resim" descr="3-500x500.png"/>
          <p:cNvPicPr>
            <a:picLocks noChangeAspect="1"/>
          </p:cNvPicPr>
          <p:nvPr/>
        </p:nvPicPr>
        <p:blipFill>
          <a:blip r:embed="rId2"/>
          <a:stretch>
            <a:fillRect/>
          </a:stretch>
        </p:blipFill>
        <p:spPr>
          <a:xfrm>
            <a:off x="273132" y="1545629"/>
            <a:ext cx="8597736" cy="3533132"/>
          </a:xfrm>
          <a:prstGeom prst="rect">
            <a:avLst/>
          </a:prstGeom>
        </p:spPr>
      </p:pic>
    </p:spTree>
    <p:extLst>
      <p:ext uri="{BB962C8B-B14F-4D97-AF65-F5344CB8AC3E}">
        <p14:creationId xmlns="" xmlns:p14="http://schemas.microsoft.com/office/powerpoint/2010/main" val="1684216602"/>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030" y="237507"/>
            <a:ext cx="8229600" cy="804364"/>
          </a:xfrm>
          <a:solidFill>
            <a:schemeClr val="bg2">
              <a:lumMod val="60000"/>
              <a:lumOff val="40000"/>
            </a:schemeClr>
          </a:solidFill>
          <a:ln>
            <a:noFill/>
          </a:ln>
          <a:effectLst>
            <a:glow rad="228600">
              <a:schemeClr val="accent5">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ctr">
            <a:noAutofit/>
          </a:bodyPr>
          <a:lstStyle/>
          <a:p>
            <a:r>
              <a:rPr lang="tr-TR" dirty="0" smtClean="0"/>
              <a:t>İSG Yönünden Zararlı Olabilecek Etkenler</a:t>
            </a:r>
            <a:endParaRPr lang="tr-TR" dirty="0"/>
          </a:p>
        </p:txBody>
      </p:sp>
      <p:sp>
        <p:nvSpPr>
          <p:cNvPr id="5" name="4 İçerik Yer Tutucusu"/>
          <p:cNvSpPr>
            <a:spLocks noGrp="1"/>
          </p:cNvSpPr>
          <p:nvPr>
            <p:ph idx="1"/>
          </p:nvPr>
        </p:nvSpPr>
        <p:spPr>
          <a:xfrm>
            <a:off x="267649" y="1253002"/>
            <a:ext cx="8580119" cy="3560834"/>
          </a:xfrm>
          <a:solidFill>
            <a:schemeClr val="tx1"/>
          </a:solidFill>
        </p:spPr>
        <p:txBody>
          <a:bodyPr anchor="ctr">
            <a:noAutofit/>
          </a:bodyPr>
          <a:lstStyle/>
          <a:p>
            <a:pPr>
              <a:buNone/>
            </a:pPr>
            <a:r>
              <a:rPr lang="tr-TR" b="1" dirty="0" smtClean="0">
                <a:solidFill>
                  <a:schemeClr val="bg1"/>
                </a:solidFill>
              </a:rPr>
              <a:t> Kimyasal Etkenler,</a:t>
            </a:r>
          </a:p>
          <a:p>
            <a:pPr lvl="1">
              <a:buNone/>
            </a:pPr>
            <a:r>
              <a:rPr lang="tr-TR" sz="2800" b="1" dirty="0" smtClean="0">
                <a:solidFill>
                  <a:schemeClr val="bg1"/>
                </a:solidFill>
              </a:rPr>
              <a:t>		Fiziksel Etkenler,</a:t>
            </a:r>
          </a:p>
          <a:p>
            <a:pPr lvl="3">
              <a:buNone/>
            </a:pPr>
            <a:r>
              <a:rPr lang="tr-TR" sz="2800" b="1" dirty="0" smtClean="0">
                <a:solidFill>
                  <a:schemeClr val="bg1"/>
                </a:solidFill>
              </a:rPr>
              <a:t>    Biyolojik Etkenler,</a:t>
            </a:r>
          </a:p>
          <a:p>
            <a:pPr lvl="6">
              <a:buNone/>
            </a:pPr>
            <a:r>
              <a:rPr lang="tr-TR" sz="2800" b="1" dirty="0" smtClean="0">
                <a:solidFill>
                  <a:schemeClr val="bg1"/>
                </a:solidFill>
                <a:latin typeface="+mj-lt"/>
              </a:rPr>
              <a:t>Ergonomik Etkenler,</a:t>
            </a:r>
          </a:p>
          <a:p>
            <a:pPr lvl="8">
              <a:buNone/>
            </a:pPr>
            <a:r>
              <a:rPr lang="tr-TR" sz="2800" b="1" dirty="0" smtClean="0">
                <a:solidFill>
                  <a:schemeClr val="bg1"/>
                </a:solidFill>
                <a:latin typeface="+mj-lt"/>
              </a:rPr>
              <a:t>Psikolojik Etkenler,</a:t>
            </a:r>
          </a:p>
          <a:p>
            <a:pPr lvl="8">
              <a:buNone/>
            </a:pPr>
            <a:r>
              <a:rPr lang="tr-TR" sz="2800" b="1" dirty="0" smtClean="0">
                <a:solidFill>
                  <a:schemeClr val="bg1"/>
                </a:solidFill>
                <a:latin typeface="+mj-lt"/>
              </a:rPr>
              <a:t>            </a:t>
            </a:r>
            <a:r>
              <a:rPr lang="tr-TR" sz="2800" b="1" dirty="0" err="1" smtClean="0">
                <a:solidFill>
                  <a:schemeClr val="bg1"/>
                </a:solidFill>
                <a:latin typeface="+mj-lt"/>
              </a:rPr>
              <a:t>Psiko</a:t>
            </a:r>
            <a:r>
              <a:rPr lang="tr-TR" sz="2800" b="1" dirty="0" smtClean="0">
                <a:solidFill>
                  <a:schemeClr val="bg1"/>
                </a:solidFill>
                <a:latin typeface="+mj-lt"/>
              </a:rPr>
              <a:t>-Sosyal Etkenler,</a:t>
            </a:r>
            <a:endParaRPr lang="tr-TR" sz="2800" dirty="0">
              <a:solidFill>
                <a:schemeClr val="bg1"/>
              </a:solidFill>
              <a:latin typeface="+mj-lt"/>
            </a:endParaRPr>
          </a:p>
        </p:txBody>
      </p:sp>
      <p:pic>
        <p:nvPicPr>
          <p:cNvPr id="6" name="5 Resim" descr="5-2red.jpg"/>
          <p:cNvPicPr>
            <a:picLocks noChangeAspect="1"/>
          </p:cNvPicPr>
          <p:nvPr/>
        </p:nvPicPr>
        <p:blipFill>
          <a:blip r:embed="rId2"/>
          <a:stretch>
            <a:fillRect/>
          </a:stretch>
        </p:blipFill>
        <p:spPr>
          <a:xfrm>
            <a:off x="7142352" y="1425068"/>
            <a:ext cx="1613933" cy="1208766"/>
          </a:xfrm>
          <a:prstGeom prst="rect">
            <a:avLst/>
          </a:prstGeom>
        </p:spPr>
      </p:pic>
      <p:pic>
        <p:nvPicPr>
          <p:cNvPr id="7" name="6 Resim" descr="230066_185847451466380_3254017_n.jpg"/>
          <p:cNvPicPr>
            <a:picLocks noChangeAspect="1"/>
          </p:cNvPicPr>
          <p:nvPr/>
        </p:nvPicPr>
        <p:blipFill>
          <a:blip r:embed="rId3"/>
          <a:stretch>
            <a:fillRect/>
          </a:stretch>
        </p:blipFill>
        <p:spPr>
          <a:xfrm>
            <a:off x="374524" y="3695494"/>
            <a:ext cx="1815737" cy="1082633"/>
          </a:xfrm>
          <a:prstGeom prst="rect">
            <a:avLst/>
          </a:prstGeom>
        </p:spPr>
      </p:pic>
      <p:pic>
        <p:nvPicPr>
          <p:cNvPr id="4" name="3 Resim" descr="images (1).jpg"/>
          <p:cNvPicPr>
            <a:picLocks noChangeAspect="1"/>
          </p:cNvPicPr>
          <p:nvPr/>
        </p:nvPicPr>
        <p:blipFill>
          <a:blip r:embed="rId4"/>
          <a:stretch>
            <a:fillRect/>
          </a:stretch>
        </p:blipFill>
        <p:spPr>
          <a:xfrm>
            <a:off x="7183572" y="2971531"/>
            <a:ext cx="1572713" cy="1027990"/>
          </a:xfrm>
          <a:prstGeom prst="rect">
            <a:avLst/>
          </a:prstGeom>
        </p:spPr>
      </p:pic>
      <p:pic>
        <p:nvPicPr>
          <p:cNvPr id="9" name="8 Resim" descr="bel-fitigi.jpg"/>
          <p:cNvPicPr>
            <a:picLocks noChangeAspect="1"/>
          </p:cNvPicPr>
          <p:nvPr/>
        </p:nvPicPr>
        <p:blipFill>
          <a:blip r:embed="rId5"/>
          <a:stretch>
            <a:fillRect/>
          </a:stretch>
        </p:blipFill>
        <p:spPr>
          <a:xfrm>
            <a:off x="472905" y="2461767"/>
            <a:ext cx="1515293" cy="1174352"/>
          </a:xfrm>
          <a:prstGeom prst="rect">
            <a:avLst/>
          </a:prstGeom>
        </p:spPr>
      </p:pic>
      <p:pic>
        <p:nvPicPr>
          <p:cNvPr id="8" name="7 Resim" descr="4707.jpg"/>
          <p:cNvPicPr>
            <a:picLocks noChangeAspect="1"/>
          </p:cNvPicPr>
          <p:nvPr/>
        </p:nvPicPr>
        <p:blipFill>
          <a:blip r:embed="rId6"/>
          <a:stretch>
            <a:fillRect/>
          </a:stretch>
        </p:blipFill>
        <p:spPr>
          <a:xfrm>
            <a:off x="2221996" y="3532062"/>
            <a:ext cx="1698170" cy="1281774"/>
          </a:xfrm>
          <a:prstGeom prst="rect">
            <a:avLst/>
          </a:prstGeom>
        </p:spPr>
      </p:pic>
      <p:pic>
        <p:nvPicPr>
          <p:cNvPr id="10" name="9 Resim" descr="Termal_Konfor.JPG"/>
          <p:cNvPicPr>
            <a:picLocks noChangeAspect="1"/>
          </p:cNvPicPr>
          <p:nvPr/>
        </p:nvPicPr>
        <p:blipFill>
          <a:blip r:embed="rId7"/>
          <a:stretch>
            <a:fillRect/>
          </a:stretch>
        </p:blipFill>
        <p:spPr>
          <a:xfrm>
            <a:off x="4890836" y="1385311"/>
            <a:ext cx="1769679" cy="1248523"/>
          </a:xfrm>
          <a:prstGeom prst="rect">
            <a:avLst/>
          </a:prstGeom>
        </p:spPr>
      </p:pic>
    </p:spTree>
    <p:extLst>
      <p:ext uri="{BB962C8B-B14F-4D97-AF65-F5344CB8AC3E}">
        <p14:creationId xmlns="" xmlns:p14="http://schemas.microsoft.com/office/powerpoint/2010/main" val="1684216602"/>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72" y="1148479"/>
            <a:ext cx="8451669" cy="3696652"/>
          </a:xfrm>
          <a:solidFill>
            <a:schemeClr val="tx1"/>
          </a:solidFill>
        </p:spPr>
        <p:txBody>
          <a:bodyPr anchor="ctr">
            <a:normAutofit fontScale="70000" lnSpcReduction="20000"/>
          </a:bodyPr>
          <a:lstStyle/>
          <a:p>
            <a:pPr marL="177800" indent="-177800" eaLnBrk="0" hangingPunct="0">
              <a:spcBef>
                <a:spcPct val="50000"/>
              </a:spcBef>
            </a:pPr>
            <a:r>
              <a:rPr lang="tr-TR" sz="3300" b="1" dirty="0" smtClean="0">
                <a:solidFill>
                  <a:srgbClr val="FF0000"/>
                </a:solidFill>
              </a:rPr>
              <a:t>Kimyasal etkenler: </a:t>
            </a:r>
            <a:r>
              <a:rPr lang="tr-TR" sz="3300" b="1" dirty="0" smtClean="0">
                <a:solidFill>
                  <a:schemeClr val="bg1"/>
                </a:solidFill>
              </a:rPr>
              <a:t>Ortamda bulunan gaz, toz, buhar, çözücü gibi maddeler</a:t>
            </a:r>
          </a:p>
          <a:p>
            <a:pPr marL="177800" indent="-177800" eaLnBrk="0" hangingPunct="0">
              <a:spcBef>
                <a:spcPct val="50000"/>
              </a:spcBef>
            </a:pPr>
            <a:r>
              <a:rPr lang="tr-TR" sz="3300" b="1" dirty="0" smtClean="0">
                <a:solidFill>
                  <a:srgbClr val="FF0000"/>
                </a:solidFill>
                <a:sym typeface="Wingdings" pitchFamily="2" charset="2"/>
              </a:rPr>
              <a:t>Fiziksel etkenler: </a:t>
            </a:r>
            <a:r>
              <a:rPr lang="tr-TR" sz="3300" b="1" dirty="0" smtClean="0">
                <a:solidFill>
                  <a:schemeClr val="bg1"/>
                </a:solidFill>
                <a:sym typeface="Wingdings" pitchFamily="2" charset="2"/>
              </a:rPr>
              <a:t>Isı-Nem-Gürültü-  Aydınlatma- Havalandırma-Vibrasyon- Basınç-Radyasyon</a:t>
            </a:r>
          </a:p>
          <a:p>
            <a:pPr marL="177800" indent="-177800" eaLnBrk="0" hangingPunct="0">
              <a:spcBef>
                <a:spcPct val="50000"/>
              </a:spcBef>
            </a:pPr>
            <a:r>
              <a:rPr lang="tr-TR" sz="3300" b="1" dirty="0" smtClean="0">
                <a:solidFill>
                  <a:srgbClr val="FF0000"/>
                </a:solidFill>
                <a:sym typeface="Wingdings" pitchFamily="2" charset="2"/>
              </a:rPr>
              <a:t>Biyolojik etkenler: </a:t>
            </a:r>
            <a:r>
              <a:rPr lang="tr-TR" sz="3300" b="1" dirty="0" smtClean="0">
                <a:solidFill>
                  <a:schemeClr val="bg1"/>
                </a:solidFill>
                <a:sym typeface="Wingdings" pitchFamily="2" charset="2"/>
              </a:rPr>
              <a:t>Bakteri, mantar v.b.</a:t>
            </a:r>
          </a:p>
          <a:p>
            <a:pPr marL="177800" indent="-177800" eaLnBrk="0" hangingPunct="0">
              <a:spcBef>
                <a:spcPct val="50000"/>
              </a:spcBef>
            </a:pPr>
            <a:r>
              <a:rPr lang="tr-TR" sz="3300" b="1" dirty="0" smtClean="0">
                <a:solidFill>
                  <a:srgbClr val="FF0000"/>
                </a:solidFill>
                <a:sym typeface="Wingdings" pitchFamily="2" charset="2"/>
              </a:rPr>
              <a:t>Ergonomik etkenler: </a:t>
            </a:r>
            <a:r>
              <a:rPr lang="tr-TR" sz="3300" b="1" dirty="0" smtClean="0">
                <a:solidFill>
                  <a:schemeClr val="bg1"/>
                </a:solidFill>
                <a:sym typeface="Wingdings" pitchFamily="2" charset="2"/>
              </a:rPr>
              <a:t>İnsan ve makine arasındaki uyumsuzluklar</a:t>
            </a:r>
          </a:p>
          <a:p>
            <a:pPr marL="177800" indent="-177800" eaLnBrk="0" hangingPunct="0">
              <a:spcBef>
                <a:spcPct val="50000"/>
              </a:spcBef>
            </a:pPr>
            <a:r>
              <a:rPr kumimoji="1" lang="tr-TR" sz="3300" b="1" dirty="0" smtClean="0">
                <a:solidFill>
                  <a:srgbClr val="FF0000"/>
                </a:solidFill>
              </a:rPr>
              <a:t>Psikolojik Etkenler: </a:t>
            </a:r>
            <a:r>
              <a:rPr kumimoji="1" lang="tr-TR" sz="3300" b="1" dirty="0" smtClean="0">
                <a:solidFill>
                  <a:schemeClr val="bg1"/>
                </a:solidFill>
              </a:rPr>
              <a:t>İşin İşçiye Uygunluğu, İşin Monotonluğu, Ağır İş Şartları</a:t>
            </a:r>
          </a:p>
          <a:p>
            <a:pPr marL="177800" indent="-177800" eaLnBrk="0" hangingPunct="0">
              <a:spcBef>
                <a:spcPct val="50000"/>
              </a:spcBef>
            </a:pPr>
            <a:r>
              <a:rPr kumimoji="1" lang="tr-TR" sz="3300" b="1" dirty="0" err="1" smtClean="0">
                <a:solidFill>
                  <a:srgbClr val="FF0000"/>
                </a:solidFill>
              </a:rPr>
              <a:t>Psiko</a:t>
            </a:r>
            <a:r>
              <a:rPr kumimoji="1" lang="tr-TR" sz="3300" b="1" dirty="0" smtClean="0">
                <a:solidFill>
                  <a:srgbClr val="FF0000"/>
                </a:solidFill>
              </a:rPr>
              <a:t> – Sosyal Etkenler: </a:t>
            </a:r>
            <a:r>
              <a:rPr kumimoji="1" lang="tr-TR" sz="3300" b="1" dirty="0" smtClean="0">
                <a:solidFill>
                  <a:schemeClr val="bg1"/>
                </a:solidFill>
              </a:rPr>
              <a:t>Kişinin Çevre İlişkisi ile Oluşan Etkenler</a:t>
            </a:r>
          </a:p>
        </p:txBody>
      </p:sp>
      <p:sp>
        <p:nvSpPr>
          <p:cNvPr id="4" name="Title 1"/>
          <p:cNvSpPr>
            <a:spLocks noGrp="1"/>
          </p:cNvSpPr>
          <p:nvPr>
            <p:ph type="title"/>
          </p:nvPr>
        </p:nvSpPr>
        <p:spPr>
          <a:xfrm>
            <a:off x="429807" y="313084"/>
            <a:ext cx="8229600" cy="660693"/>
          </a:xfrm>
          <a:solidFill>
            <a:schemeClr val="bg2">
              <a:lumMod val="60000"/>
              <a:lumOff val="40000"/>
            </a:schemeClr>
          </a:solidFill>
          <a:ln>
            <a:noFill/>
          </a:ln>
          <a:effectLst>
            <a:glow rad="228600">
              <a:schemeClr val="accent5">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ctr">
            <a:noAutofit/>
          </a:bodyPr>
          <a:lstStyle/>
          <a:p>
            <a:r>
              <a:rPr lang="tr-TR" dirty="0" smtClean="0"/>
              <a:t>İSG Yönünden Zararlı Olabilecek Etkenler</a:t>
            </a:r>
            <a:endParaRPr lang="tr-TR" dirty="0"/>
          </a:p>
        </p:txBody>
      </p:sp>
    </p:spTree>
    <p:extLst>
      <p:ext uri="{BB962C8B-B14F-4D97-AF65-F5344CB8AC3E}">
        <p14:creationId xmlns="" xmlns:p14="http://schemas.microsoft.com/office/powerpoint/2010/main" val="168421660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ox(i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9465" y="153073"/>
            <a:ext cx="2303812" cy="660693"/>
          </a:xfrm>
        </p:spPr>
        <p:txBody>
          <a:bodyPr>
            <a:noAutofit/>
          </a:bodyPr>
          <a:lstStyle/>
          <a:p>
            <a:pPr algn="ctr"/>
            <a:r>
              <a:rPr lang="tr-TR" sz="4000" dirty="0" smtClean="0"/>
              <a:t>Sağlık</a:t>
            </a:r>
            <a:endParaRPr lang="tr-TR" sz="4000" dirty="0"/>
          </a:p>
        </p:txBody>
      </p:sp>
      <p:sp>
        <p:nvSpPr>
          <p:cNvPr id="4" name="Rectangle 5"/>
          <p:cNvSpPr>
            <a:spLocks noGrp="1" noChangeArrowheads="1"/>
          </p:cNvSpPr>
          <p:nvPr>
            <p:ph idx="1"/>
          </p:nvPr>
        </p:nvSpPr>
        <p:spPr>
          <a:xfrm>
            <a:off x="429807" y="2329323"/>
            <a:ext cx="8229600" cy="1243474"/>
          </a:xfrm>
          <a:solidFill>
            <a:schemeClr val="tx1"/>
          </a:solidFill>
        </p:spPr>
        <p:txBody>
          <a:bodyPr>
            <a:normAutofit fontScale="92500" lnSpcReduction="20000"/>
          </a:bodyPr>
          <a:lstStyle/>
          <a:p>
            <a:pPr algn="ctr" eaLnBrk="1" hangingPunct="1">
              <a:lnSpc>
                <a:spcPct val="115000"/>
              </a:lnSpc>
              <a:buNone/>
            </a:pPr>
            <a:r>
              <a:rPr lang="tr-TR" sz="2800" b="1" dirty="0" smtClean="0">
                <a:solidFill>
                  <a:schemeClr val="bg1"/>
                </a:solidFill>
              </a:rPr>
              <a:t>Kişinin bedenen, fiziken; sosyal ve psikolojik yönden tam bir iyilik hali olarak tanımlanıp, sosyal ve çalışma ortamı ile doğrudan ilişkilendirilmesidir.</a:t>
            </a:r>
          </a:p>
        </p:txBody>
      </p:sp>
      <p:pic>
        <p:nvPicPr>
          <p:cNvPr id="5" name="4 Resim" descr="anlasmali_saglik_kalp.jpg"/>
          <p:cNvPicPr>
            <a:picLocks noChangeAspect="1"/>
          </p:cNvPicPr>
          <p:nvPr/>
        </p:nvPicPr>
        <p:blipFill>
          <a:blip r:embed="rId2"/>
          <a:stretch>
            <a:fillRect/>
          </a:stretch>
        </p:blipFill>
        <p:spPr>
          <a:xfrm>
            <a:off x="6930089" y="3572798"/>
            <a:ext cx="2166411" cy="1493276"/>
          </a:xfrm>
          <a:prstGeom prst="rect">
            <a:avLst/>
          </a:prstGeom>
        </p:spPr>
      </p:pic>
      <p:pic>
        <p:nvPicPr>
          <p:cNvPr id="6" name="5 Resim" descr="psikolog.jpg"/>
          <p:cNvPicPr>
            <a:picLocks noChangeAspect="1"/>
          </p:cNvPicPr>
          <p:nvPr/>
        </p:nvPicPr>
        <p:blipFill>
          <a:blip r:embed="rId3"/>
          <a:stretch>
            <a:fillRect/>
          </a:stretch>
        </p:blipFill>
        <p:spPr>
          <a:xfrm>
            <a:off x="47499" y="3572797"/>
            <a:ext cx="2816247" cy="1513304"/>
          </a:xfrm>
          <a:prstGeom prst="rect">
            <a:avLst/>
          </a:prstGeom>
        </p:spPr>
      </p:pic>
      <p:pic>
        <p:nvPicPr>
          <p:cNvPr id="8" name="7 Resim" descr="f4fc09129cb842c38b7dc81e8fc62f78.jpg"/>
          <p:cNvPicPr>
            <a:picLocks noChangeAspect="1"/>
          </p:cNvPicPr>
          <p:nvPr/>
        </p:nvPicPr>
        <p:blipFill>
          <a:blip r:embed="rId4"/>
          <a:stretch>
            <a:fillRect/>
          </a:stretch>
        </p:blipFill>
        <p:spPr>
          <a:xfrm>
            <a:off x="2759778" y="923561"/>
            <a:ext cx="3262745" cy="1309255"/>
          </a:xfrm>
          <a:prstGeom prst="rect">
            <a:avLst/>
          </a:prstGeom>
        </p:spPr>
      </p:pic>
    </p:spTree>
    <p:extLst>
      <p:ext uri="{BB962C8B-B14F-4D97-AF65-F5344CB8AC3E}">
        <p14:creationId xmlns="" xmlns:p14="http://schemas.microsoft.com/office/powerpoint/2010/main" val="168421660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ox(out)">
                                      <p:cBhvr>
                                        <p:cTn id="7" dur="1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out)">
                                      <p:cBhvr>
                                        <p:cTn id="12"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idx="1"/>
          </p:nvPr>
        </p:nvSpPr>
        <p:spPr>
          <a:xfrm>
            <a:off x="1096765" y="1651536"/>
            <a:ext cx="6966580" cy="3312350"/>
          </a:xfrm>
          <a:solidFill>
            <a:schemeClr val="tx1"/>
          </a:solidFill>
        </p:spPr>
        <p:txBody>
          <a:bodyPr anchor="ctr">
            <a:noAutofit/>
          </a:bodyPr>
          <a:lstStyle/>
          <a:p>
            <a:pPr marL="354013" indent="-354013">
              <a:lnSpc>
                <a:spcPct val="130000"/>
              </a:lnSpc>
              <a:buFont typeface="Wingdings" pitchFamily="2" charset="2"/>
              <a:buChar char="ü"/>
            </a:pPr>
            <a:r>
              <a:rPr lang="tr-TR" sz="2600" b="1" dirty="0" smtClean="0">
                <a:solidFill>
                  <a:schemeClr val="bg1"/>
                </a:solidFill>
              </a:rPr>
              <a:t>Kazasız bir işyeri</a:t>
            </a:r>
          </a:p>
          <a:p>
            <a:pPr marL="354013" indent="-354013">
              <a:lnSpc>
                <a:spcPct val="130000"/>
              </a:lnSpc>
              <a:buFont typeface="Wingdings" pitchFamily="2" charset="2"/>
              <a:buChar char="ü"/>
            </a:pPr>
            <a:r>
              <a:rPr lang="tr-TR" sz="2600" b="1" dirty="0" smtClean="0">
                <a:solidFill>
                  <a:schemeClr val="bg1"/>
                </a:solidFill>
              </a:rPr>
              <a:t>Bilinçli çalışanlar</a:t>
            </a:r>
          </a:p>
          <a:p>
            <a:pPr marL="354013" indent="-354013">
              <a:lnSpc>
                <a:spcPct val="130000"/>
              </a:lnSpc>
              <a:buFont typeface="Wingdings" pitchFamily="2" charset="2"/>
              <a:buChar char="ü"/>
            </a:pPr>
            <a:r>
              <a:rPr lang="tr-TR" sz="2600" b="1" dirty="0" smtClean="0">
                <a:solidFill>
                  <a:schemeClr val="bg1"/>
                </a:solidFill>
              </a:rPr>
              <a:t>İstenmeyen olayların gerçekleşmeden  önleyici faaliyetlerle önlenmesi</a:t>
            </a:r>
          </a:p>
          <a:p>
            <a:pPr marL="354013" indent="-354013">
              <a:lnSpc>
                <a:spcPct val="130000"/>
              </a:lnSpc>
              <a:buFont typeface="Wingdings" pitchFamily="2" charset="2"/>
              <a:buChar char="ü"/>
            </a:pPr>
            <a:r>
              <a:rPr lang="tr-TR" sz="2600" b="1" dirty="0" smtClean="0">
                <a:solidFill>
                  <a:schemeClr val="bg1"/>
                </a:solidFill>
              </a:rPr>
              <a:t>Kaza ve sağlık nedeniyle oluşan işgücü ile maddi kayıpların en aza indirilmesi</a:t>
            </a:r>
          </a:p>
        </p:txBody>
      </p:sp>
      <p:sp>
        <p:nvSpPr>
          <p:cNvPr id="8" name="7 Başlık"/>
          <p:cNvSpPr>
            <a:spLocks noGrp="1"/>
          </p:cNvSpPr>
          <p:nvPr>
            <p:ph type="title"/>
          </p:nvPr>
        </p:nvSpPr>
        <p:spPr>
          <a:xfrm>
            <a:off x="1258784" y="166256"/>
            <a:ext cx="6634092" cy="1341911"/>
          </a:xfrm>
        </p:spPr>
        <p:txBody>
          <a:bodyPr>
            <a:noAutofit/>
          </a:bodyPr>
          <a:lstStyle/>
          <a:p>
            <a:r>
              <a:rPr lang="tr-TR" sz="4000" dirty="0" smtClean="0"/>
              <a:t>Kuruluşunuz İSG Konusunda Ne İstiyor?</a:t>
            </a:r>
          </a:p>
        </p:txBody>
      </p:sp>
    </p:spTree>
    <p:extLst>
      <p:ext uri="{BB962C8B-B14F-4D97-AF65-F5344CB8AC3E}">
        <p14:creationId xmlns="" xmlns:p14="http://schemas.microsoft.com/office/powerpoint/2010/main" val="1684216602"/>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40675" y="297127"/>
            <a:ext cx="5470310" cy="664774"/>
          </a:xfrm>
        </p:spPr>
        <p:txBody>
          <a:bodyPr>
            <a:noAutofit/>
          </a:bodyPr>
          <a:lstStyle/>
          <a:p>
            <a:r>
              <a:rPr lang="tr-TR" sz="4000" dirty="0" err="1" smtClean="0"/>
              <a:t>İSG’de</a:t>
            </a:r>
            <a:r>
              <a:rPr lang="tr-TR" sz="4000" dirty="0" smtClean="0"/>
              <a:t> Yeni Yaklaşım</a:t>
            </a:r>
            <a:endParaRPr lang="tr-TR" sz="4000" dirty="0"/>
          </a:p>
        </p:txBody>
      </p:sp>
      <p:sp>
        <p:nvSpPr>
          <p:cNvPr id="7" name="6 İçerik Yer Tutucusu"/>
          <p:cNvSpPr>
            <a:spLocks noGrp="1"/>
          </p:cNvSpPr>
          <p:nvPr>
            <p:ph idx="1"/>
          </p:nvPr>
        </p:nvSpPr>
        <p:spPr>
          <a:xfrm>
            <a:off x="660564" y="1157288"/>
            <a:ext cx="8079171" cy="3806598"/>
          </a:xfrm>
          <a:solidFill>
            <a:schemeClr val="tx1"/>
          </a:solidFill>
        </p:spPr>
        <p:txBody>
          <a:bodyPr anchor="ctr">
            <a:noAutofit/>
          </a:bodyPr>
          <a:lstStyle/>
          <a:p>
            <a:pPr marL="354013" indent="-354013">
              <a:lnSpc>
                <a:spcPct val="120000"/>
              </a:lnSpc>
              <a:spcBef>
                <a:spcPts val="0"/>
              </a:spcBef>
              <a:buFont typeface="Wingdings" pitchFamily="2" charset="2"/>
              <a:buChar char="ü"/>
            </a:pPr>
            <a:r>
              <a:rPr lang="tr-TR" sz="2400" b="1" dirty="0" smtClean="0">
                <a:solidFill>
                  <a:schemeClr val="bg1"/>
                </a:solidFill>
              </a:rPr>
              <a:t>Risk Değerlendirmesi</a:t>
            </a:r>
          </a:p>
          <a:p>
            <a:pPr marL="354013" indent="-354013">
              <a:lnSpc>
                <a:spcPct val="120000"/>
              </a:lnSpc>
              <a:spcBef>
                <a:spcPts val="0"/>
              </a:spcBef>
              <a:buFont typeface="Wingdings" pitchFamily="2" charset="2"/>
              <a:buChar char="ü"/>
            </a:pPr>
            <a:r>
              <a:rPr lang="tr-TR" sz="2400" b="1" dirty="0" smtClean="0">
                <a:solidFill>
                  <a:schemeClr val="bg1"/>
                </a:solidFill>
              </a:rPr>
              <a:t>Çalışanların Katılımı</a:t>
            </a:r>
          </a:p>
          <a:p>
            <a:pPr marL="354013" indent="-354013">
              <a:lnSpc>
                <a:spcPct val="120000"/>
              </a:lnSpc>
              <a:spcBef>
                <a:spcPts val="0"/>
              </a:spcBef>
              <a:buFont typeface="Wingdings" pitchFamily="2" charset="2"/>
              <a:buChar char="ü"/>
            </a:pPr>
            <a:r>
              <a:rPr lang="tr-TR" sz="2400" b="1" dirty="0" smtClean="0">
                <a:solidFill>
                  <a:schemeClr val="bg1"/>
                </a:solidFill>
              </a:rPr>
              <a:t>Uzman Katkısı Sağlanması</a:t>
            </a:r>
          </a:p>
          <a:p>
            <a:pPr marL="354013" indent="-354013">
              <a:lnSpc>
                <a:spcPct val="120000"/>
              </a:lnSpc>
              <a:spcBef>
                <a:spcPts val="0"/>
              </a:spcBef>
              <a:buFont typeface="Wingdings" pitchFamily="2" charset="2"/>
              <a:buChar char="ü"/>
            </a:pPr>
            <a:r>
              <a:rPr lang="tr-TR" sz="2400" b="1" dirty="0" smtClean="0">
                <a:solidFill>
                  <a:schemeClr val="bg1"/>
                </a:solidFill>
              </a:rPr>
              <a:t>Çalışanların Bilgilendirilmesi</a:t>
            </a:r>
          </a:p>
          <a:p>
            <a:pPr marL="354013" indent="-354013">
              <a:lnSpc>
                <a:spcPct val="120000"/>
              </a:lnSpc>
              <a:spcBef>
                <a:spcPts val="0"/>
              </a:spcBef>
              <a:buFont typeface="Wingdings" pitchFamily="2" charset="2"/>
              <a:buChar char="ü"/>
            </a:pPr>
            <a:r>
              <a:rPr lang="tr-TR" sz="2400" b="1" dirty="0" smtClean="0">
                <a:solidFill>
                  <a:schemeClr val="bg1"/>
                </a:solidFill>
              </a:rPr>
              <a:t>Çalışanların Eğitimi</a:t>
            </a:r>
          </a:p>
          <a:p>
            <a:pPr marL="354013" indent="-354013">
              <a:lnSpc>
                <a:spcPct val="120000"/>
              </a:lnSpc>
              <a:spcBef>
                <a:spcPts val="0"/>
              </a:spcBef>
              <a:buFont typeface="Wingdings" pitchFamily="2" charset="2"/>
              <a:buChar char="ü"/>
            </a:pPr>
            <a:r>
              <a:rPr lang="tr-TR" sz="2400" b="1" dirty="0" smtClean="0">
                <a:solidFill>
                  <a:schemeClr val="bg1"/>
                </a:solidFill>
              </a:rPr>
              <a:t>Koruma Önleme Anlayışı</a:t>
            </a:r>
          </a:p>
          <a:p>
            <a:pPr marL="354013" indent="-354013">
              <a:lnSpc>
                <a:spcPct val="120000"/>
              </a:lnSpc>
              <a:spcBef>
                <a:spcPts val="0"/>
              </a:spcBef>
              <a:buFont typeface="Wingdings" pitchFamily="2" charset="2"/>
              <a:buChar char="ü"/>
            </a:pPr>
            <a:r>
              <a:rPr lang="tr-TR" sz="2400" b="1" dirty="0" smtClean="0">
                <a:solidFill>
                  <a:schemeClr val="bg1"/>
                </a:solidFill>
              </a:rPr>
              <a:t>Kayıt ve İstatistik Tutma</a:t>
            </a:r>
          </a:p>
          <a:p>
            <a:pPr marL="354013" indent="-354013">
              <a:lnSpc>
                <a:spcPct val="120000"/>
              </a:lnSpc>
              <a:spcBef>
                <a:spcPts val="0"/>
              </a:spcBef>
              <a:buFont typeface="Wingdings" pitchFamily="2" charset="2"/>
              <a:buChar char="ü"/>
            </a:pPr>
            <a:r>
              <a:rPr lang="tr-TR" sz="2400" b="1" dirty="0" smtClean="0">
                <a:solidFill>
                  <a:schemeClr val="bg1"/>
                </a:solidFill>
              </a:rPr>
              <a:t>Malzeme ve Ekipmanların Kontrolü</a:t>
            </a:r>
          </a:p>
        </p:txBody>
      </p:sp>
      <p:pic>
        <p:nvPicPr>
          <p:cNvPr id="6" name="5 Resim" descr="cevredanismanlik.jpg"/>
          <p:cNvPicPr>
            <a:picLocks noChangeAspect="1"/>
          </p:cNvPicPr>
          <p:nvPr/>
        </p:nvPicPr>
        <p:blipFill>
          <a:blip r:embed="rId2"/>
          <a:stretch>
            <a:fillRect/>
          </a:stretch>
        </p:blipFill>
        <p:spPr>
          <a:xfrm>
            <a:off x="5882235" y="1814513"/>
            <a:ext cx="2857500" cy="1514475"/>
          </a:xfrm>
          <a:prstGeom prst="rect">
            <a:avLst/>
          </a:prstGeom>
        </p:spPr>
      </p:pic>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916" y="348710"/>
            <a:ext cx="6268116" cy="660693"/>
          </a:xfrm>
          <a:solidFill>
            <a:schemeClr val="bg2">
              <a:lumMod val="60000"/>
              <a:lumOff val="40000"/>
            </a:schemeClr>
          </a:solidFill>
          <a:ln>
            <a:noFill/>
          </a:ln>
          <a:effectLst>
            <a:glow rad="228600">
              <a:schemeClr val="accent5">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ctr">
            <a:noAutofit/>
          </a:bodyPr>
          <a:lstStyle/>
          <a:p>
            <a:r>
              <a:rPr lang="tr-TR" sz="4000" dirty="0" smtClean="0"/>
              <a:t>Yasal Hak ve Sorumluluklar</a:t>
            </a:r>
            <a:endParaRPr lang="tr-TR" sz="4000" dirty="0"/>
          </a:p>
        </p:txBody>
      </p:sp>
      <p:pic>
        <p:nvPicPr>
          <p:cNvPr id="7" name="6 Resim" descr="adalet-terazisi.jpg"/>
          <p:cNvPicPr>
            <a:picLocks noChangeAspect="1"/>
          </p:cNvPicPr>
          <p:nvPr/>
        </p:nvPicPr>
        <p:blipFill>
          <a:blip r:embed="rId2"/>
          <a:stretch>
            <a:fillRect/>
          </a:stretch>
        </p:blipFill>
        <p:spPr>
          <a:xfrm>
            <a:off x="415636" y="1266748"/>
            <a:ext cx="8312728" cy="3721904"/>
          </a:xfrm>
          <a:prstGeom prst="rect">
            <a:avLst/>
          </a:prstGeom>
        </p:spPr>
      </p:pic>
    </p:spTree>
    <p:extLst>
      <p:ext uri="{BB962C8B-B14F-4D97-AF65-F5344CB8AC3E}">
        <p14:creationId xmlns="" xmlns:p14="http://schemas.microsoft.com/office/powerpoint/2010/main" val="1684216602"/>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1030" y="358542"/>
            <a:ext cx="8229600" cy="660693"/>
          </a:xfrm>
          <a:solidFill>
            <a:schemeClr val="bg2">
              <a:lumMod val="60000"/>
              <a:lumOff val="40000"/>
            </a:schemeClr>
          </a:solidFill>
          <a:ln>
            <a:noFill/>
          </a:ln>
          <a:effectLst>
            <a:glow rad="228600">
              <a:schemeClr val="accent5">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ctr">
            <a:noAutofit/>
          </a:bodyPr>
          <a:lstStyle/>
          <a:p>
            <a:r>
              <a:rPr lang="tr-TR" dirty="0" smtClean="0"/>
              <a:t>6331 Sayılı İş Sağlığı ve Güvenliği Kanunu</a:t>
            </a:r>
            <a:endParaRPr lang="tr-TR" dirty="0"/>
          </a:p>
        </p:txBody>
      </p:sp>
      <p:sp>
        <p:nvSpPr>
          <p:cNvPr id="7" name="Rectangle 5"/>
          <p:cNvSpPr txBox="1">
            <a:spLocks noChangeArrowheads="1"/>
          </p:cNvSpPr>
          <p:nvPr/>
        </p:nvSpPr>
        <p:spPr>
          <a:xfrm>
            <a:off x="461030" y="1246909"/>
            <a:ext cx="8229600" cy="3598223"/>
          </a:xfrm>
          <a:prstGeom prst="rect">
            <a:avLst/>
          </a:prstGeom>
          <a:solidFill>
            <a:schemeClr val="tx1"/>
          </a:solidFill>
          <a:ln>
            <a:noFill/>
          </a:ln>
          <a:effectLst>
            <a:glow rad="228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ctr">
            <a:noAutofit/>
          </a:bodyPr>
          <a:lstStyle/>
          <a:p>
            <a:pPr algn="ctr"/>
            <a:r>
              <a:rPr lang="tr-TR" sz="2400" b="1" dirty="0" smtClean="0">
                <a:solidFill>
                  <a:srgbClr val="FF0000"/>
                </a:solidFill>
                <a:latin typeface="+mj-lt"/>
              </a:rPr>
              <a:t>4857</a:t>
            </a:r>
            <a:r>
              <a:rPr lang="tr-TR" sz="2400" b="1" dirty="0" smtClean="0">
                <a:solidFill>
                  <a:schemeClr val="bg1"/>
                </a:solidFill>
                <a:latin typeface="+mj-lt"/>
              </a:rPr>
              <a:t> Sayılı İş Kanunun beşinci bölümünde </a:t>
            </a:r>
            <a:r>
              <a:rPr lang="tr-TR" sz="2400" b="1" dirty="0" smtClean="0">
                <a:solidFill>
                  <a:srgbClr val="FF0000"/>
                </a:solidFill>
                <a:latin typeface="+mj-lt"/>
              </a:rPr>
              <a:t>77 ile 90 </a:t>
            </a:r>
            <a:r>
              <a:rPr lang="tr-TR" sz="2400" b="1" dirty="0" smtClean="0">
                <a:solidFill>
                  <a:schemeClr val="bg1"/>
                </a:solidFill>
                <a:latin typeface="+mj-lt"/>
              </a:rPr>
              <a:t>maddelerinde iş sağlığı ve güvenliği ile ilgili hükümler bulunmasına rağmen,</a:t>
            </a:r>
          </a:p>
          <a:p>
            <a:pPr algn="ctr"/>
            <a:r>
              <a:rPr lang="tr-TR" sz="2400" b="1" dirty="0" smtClean="0">
                <a:solidFill>
                  <a:srgbClr val="FF0000"/>
                </a:solidFill>
                <a:latin typeface="+mj-lt"/>
              </a:rPr>
              <a:t>6331</a:t>
            </a:r>
            <a:r>
              <a:rPr lang="tr-TR" sz="2400" b="1" dirty="0" smtClean="0">
                <a:solidFill>
                  <a:schemeClr val="bg1"/>
                </a:solidFill>
                <a:latin typeface="+mj-lt"/>
              </a:rPr>
              <a:t> Sayılı İş Sağlığı ve Güvenliği Kanunu ile ABD, İsveç, Finlandiya gibi gelişmiş ülkelerdeki gibi bir müstakil  bir kanun olarak düzenlenmiştir.</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box(out)">
                                      <p:cBhvr>
                                        <p:cTn id="7" dur="10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ox(out)">
                                      <p:cBhvr>
                                        <p:cTn id="12" dur="1000"/>
                                        <p:tgtEl>
                                          <p:spTgt spid="7">
                                            <p:txEl>
                                              <p:pRg st="0" end="0"/>
                                            </p:txEl>
                                          </p:spTgt>
                                        </p:tgtEl>
                                      </p:cBhvr>
                                    </p:animEffect>
                                  </p:childTnLst>
                                </p:cTn>
                              </p:par>
                            </p:childTnLst>
                          </p:cTn>
                        </p:par>
                        <p:par>
                          <p:cTn id="13" fill="hold">
                            <p:stCondLst>
                              <p:cond delay="1000"/>
                            </p:stCondLst>
                            <p:childTnLst>
                              <p:par>
                                <p:cTn id="14" presetID="4" presetClass="entr" presetSubtype="32" fill="hold" grpId="0"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box(out)">
                                      <p:cBhvr>
                                        <p:cTn id="16"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6331 Sayılı İş Sağlığı ve Güvenliği Kanunu</a:t>
            </a:r>
            <a:endParaRPr lang="tr-TR" dirty="0"/>
          </a:p>
        </p:txBody>
      </p:sp>
      <p:sp>
        <p:nvSpPr>
          <p:cNvPr id="3" name="2 İçerik Yer Tutucusu"/>
          <p:cNvSpPr>
            <a:spLocks noGrp="1"/>
          </p:cNvSpPr>
          <p:nvPr>
            <p:ph idx="1"/>
          </p:nvPr>
        </p:nvSpPr>
        <p:spPr>
          <a:solidFill>
            <a:schemeClr val="tx1"/>
          </a:solidFill>
        </p:spPr>
        <p:txBody>
          <a:bodyPr/>
          <a:lstStyle/>
          <a:p>
            <a:pPr algn="ctr"/>
            <a:endParaRPr lang="tr-TR" b="1" dirty="0" smtClean="0">
              <a:solidFill>
                <a:schemeClr val="bg1"/>
              </a:solidFill>
            </a:endParaRPr>
          </a:p>
          <a:p>
            <a:pPr algn="ctr">
              <a:buNone/>
            </a:pPr>
            <a:r>
              <a:rPr lang="tr-TR" b="1" dirty="0" smtClean="0">
                <a:solidFill>
                  <a:schemeClr val="bg1"/>
                </a:solidFill>
              </a:rPr>
              <a:t>6331 Sayılı İş sağlığı ve Güvenliği kanunun, 4857 Sayılı İş kanunundan en önemli ayırt edici yanı Sadece İşçi statüsündeki  çalışanları değil tüm çalışanları kapsamaktadır. </a:t>
            </a:r>
          </a:p>
          <a:p>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1288" y="394167"/>
            <a:ext cx="6349084" cy="660693"/>
          </a:xfrm>
          <a:solidFill>
            <a:schemeClr val="bg2">
              <a:lumMod val="60000"/>
              <a:lumOff val="40000"/>
            </a:schemeClr>
          </a:solidFill>
          <a:ln>
            <a:noFill/>
          </a:ln>
          <a:effectLst>
            <a:glow rad="228600">
              <a:schemeClr val="accent5">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ctr">
            <a:noAutofit/>
          </a:bodyPr>
          <a:lstStyle/>
          <a:p>
            <a:r>
              <a:rPr lang="tr-TR" sz="4000" dirty="0" smtClean="0"/>
              <a:t>6331 sayılı Kanun Kapsamı</a:t>
            </a:r>
            <a:endParaRPr lang="tr-TR" sz="4000" dirty="0"/>
          </a:p>
        </p:txBody>
      </p:sp>
      <p:sp>
        <p:nvSpPr>
          <p:cNvPr id="7" name="6 İçerik Yer Tutucusu"/>
          <p:cNvSpPr>
            <a:spLocks noGrp="1"/>
          </p:cNvSpPr>
          <p:nvPr>
            <p:ph idx="1"/>
          </p:nvPr>
        </p:nvSpPr>
        <p:spPr>
          <a:xfrm>
            <a:off x="435755" y="1054860"/>
            <a:ext cx="8229600" cy="3752776"/>
          </a:xfrm>
          <a:solidFill>
            <a:schemeClr val="tx1"/>
          </a:solidFill>
        </p:spPr>
        <p:txBody>
          <a:bodyPr anchor="ctr">
            <a:normAutofit/>
          </a:bodyPr>
          <a:lstStyle/>
          <a:p>
            <a:pPr indent="12700" algn="ctr">
              <a:lnSpc>
                <a:spcPct val="115000"/>
              </a:lnSpc>
              <a:buNone/>
            </a:pPr>
            <a:r>
              <a:rPr lang="tr-TR" b="1" dirty="0" smtClean="0">
                <a:solidFill>
                  <a:schemeClr val="bg1"/>
                </a:solidFill>
              </a:rPr>
              <a:t>Yasa, kamu ve özel sektöre ait bütün işyerlerini kapsama alıyor. </a:t>
            </a:r>
          </a:p>
          <a:p>
            <a:pPr lvl="1">
              <a:lnSpc>
                <a:spcPct val="115000"/>
              </a:lnSpc>
            </a:pPr>
            <a:r>
              <a:rPr lang="tr-TR" b="1" dirty="0" smtClean="0">
                <a:solidFill>
                  <a:schemeClr val="bg1"/>
                </a:solidFill>
              </a:rPr>
              <a:t>Bu işyerlerinin işverenleri ile işveren vekilleri,</a:t>
            </a:r>
          </a:p>
          <a:p>
            <a:pPr lvl="1">
              <a:lnSpc>
                <a:spcPct val="115000"/>
              </a:lnSpc>
            </a:pPr>
            <a:r>
              <a:rPr lang="tr-TR" b="1" dirty="0" smtClean="0">
                <a:solidFill>
                  <a:schemeClr val="bg1"/>
                </a:solidFill>
              </a:rPr>
              <a:t>Çırak ve stajyerlerde dahil olmak üzere tüm çalışanlarına,</a:t>
            </a:r>
          </a:p>
          <a:p>
            <a:pPr lvl="1">
              <a:lnSpc>
                <a:spcPct val="115000"/>
              </a:lnSpc>
            </a:pPr>
            <a:r>
              <a:rPr lang="tr-TR" b="1" dirty="0" smtClean="0">
                <a:solidFill>
                  <a:schemeClr val="bg1"/>
                </a:solidFill>
              </a:rPr>
              <a:t>Faaliyet konularına,</a:t>
            </a:r>
          </a:p>
          <a:p>
            <a:pPr>
              <a:lnSpc>
                <a:spcPct val="115000"/>
              </a:lnSpc>
              <a:buNone/>
            </a:pPr>
            <a:r>
              <a:rPr lang="tr-TR" b="1" dirty="0" smtClean="0">
                <a:solidFill>
                  <a:schemeClr val="bg1"/>
                </a:solidFill>
              </a:rPr>
              <a:t> bakılmaksızın uygulanacak (Md.2/1)</a:t>
            </a:r>
          </a:p>
        </p:txBody>
      </p:sp>
    </p:spTree>
    <p:extLst>
      <p:ext uri="{BB962C8B-B14F-4D97-AF65-F5344CB8AC3E}">
        <p14:creationId xmlns="" xmlns:p14="http://schemas.microsoft.com/office/powerpoint/2010/main" val="1684216602"/>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1615</TotalTime>
  <Words>994</Words>
  <Application>Microsoft Office PowerPoint</Application>
  <PresentationFormat>Ekran Gösterisi (16:9)</PresentationFormat>
  <Paragraphs>119</Paragraphs>
  <Slides>29</Slides>
  <Notes>0</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Office Theme</vt:lpstr>
      <vt:lpstr>Slayt 1</vt:lpstr>
      <vt:lpstr>Genel İş Sağlığı ve Güvenliği</vt:lpstr>
      <vt:lpstr>Sağlık</vt:lpstr>
      <vt:lpstr>Kuruluşunuz İSG Konusunda Ne İstiyor?</vt:lpstr>
      <vt:lpstr>İSG’de Yeni Yaklaşım</vt:lpstr>
      <vt:lpstr>Yasal Hak ve Sorumluluklar</vt:lpstr>
      <vt:lpstr>6331 Sayılı İş Sağlığı ve Güvenliği Kanunu</vt:lpstr>
      <vt:lpstr>6331 Sayılı İş Sağlığı ve Güvenliği Kanunu</vt:lpstr>
      <vt:lpstr>6331 sayılı Kanun Kapsamı</vt:lpstr>
      <vt:lpstr>Eğitim</vt:lpstr>
      <vt:lpstr>Tarafların Görevleri</vt:lpstr>
      <vt:lpstr>Eğitimin Amacı</vt:lpstr>
      <vt:lpstr>EĞİTİMİN AMACI</vt:lpstr>
      <vt:lpstr>Eğitim Çeşitleri</vt:lpstr>
      <vt:lpstr>İşverenin Yükümlülükleri</vt:lpstr>
      <vt:lpstr>İşverenin Yükümlülükleri</vt:lpstr>
      <vt:lpstr>Çalışanların Yükümlülükleri</vt:lpstr>
      <vt:lpstr>Çalışanın Yükümlülükleri</vt:lpstr>
      <vt:lpstr>Çalışanın Yükümlülükleri</vt:lpstr>
      <vt:lpstr>Çalışanın Yükümlülükleri</vt:lpstr>
      <vt:lpstr>Sağlık ve Güvenlik İşaretleri</vt:lpstr>
      <vt:lpstr>İSG’de Kullanılan İşaretler</vt:lpstr>
      <vt:lpstr>Uyarı İşareti</vt:lpstr>
      <vt:lpstr>Yasak İşareti</vt:lpstr>
      <vt:lpstr>Emredici İşaret</vt:lpstr>
      <vt:lpstr>Yangınla Mücadele İşaretleri</vt:lpstr>
      <vt:lpstr>Acil Çıkış Ve İlkyardım İşaretleri</vt:lpstr>
      <vt:lpstr>İSG Yönünden Zararlı Olabilecek Etkenler</vt:lpstr>
      <vt:lpstr>İSG Yönünden Zararlı Olabilecek Etkenler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Gulfem Ozdem Can</dc:creator>
  <cp:lastModifiedBy>Emre ÖZDEMİRCİ</cp:lastModifiedBy>
  <cp:revision>285</cp:revision>
  <dcterms:created xsi:type="dcterms:W3CDTF">2012-07-17T11:41:44Z</dcterms:created>
  <dcterms:modified xsi:type="dcterms:W3CDTF">2015-09-08T08:24:44Z</dcterms:modified>
</cp:coreProperties>
</file>