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36" r:id="rId4"/>
    <p:sldId id="297" r:id="rId5"/>
    <p:sldId id="298" r:id="rId6"/>
    <p:sldId id="299" r:id="rId7"/>
    <p:sldId id="300" r:id="rId8"/>
    <p:sldId id="303" r:id="rId9"/>
    <p:sldId id="301" r:id="rId10"/>
    <p:sldId id="337" r:id="rId11"/>
    <p:sldId id="338" r:id="rId12"/>
    <p:sldId id="302" r:id="rId13"/>
    <p:sldId id="304" r:id="rId14"/>
    <p:sldId id="305" r:id="rId15"/>
    <p:sldId id="306" r:id="rId16"/>
    <p:sldId id="307" r:id="rId17"/>
    <p:sldId id="308" r:id="rId18"/>
    <p:sldId id="309" r:id="rId19"/>
    <p:sldId id="310" r:id="rId20"/>
    <p:sldId id="311" r:id="rId21"/>
    <p:sldId id="326" r:id="rId22"/>
    <p:sldId id="321" r:id="rId23"/>
    <p:sldId id="329" r:id="rId24"/>
    <p:sldId id="330" r:id="rId25"/>
    <p:sldId id="331" r:id="rId26"/>
    <p:sldId id="332" r:id="rId27"/>
    <p:sldId id="333" r:id="rId28"/>
    <p:sldId id="334" r:id="rId29"/>
    <p:sldId id="335" r:id="rId30"/>
    <p:sldId id="258"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Alt Başlık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p:txBody>
          <a:bodyPr/>
          <a:lstStyle/>
          <a:p>
            <a:fld id="{A23720DD-5B6D-40BF-8493-A6B52D484E6B}" type="datetimeFigureOut">
              <a:rPr lang="tr-TR" smtClean="0"/>
              <a:t>18.10.2014</a:t>
            </a:fld>
            <a:endParaRPr lang="tr-TR"/>
          </a:p>
        </p:txBody>
      </p:sp>
      <p:sp>
        <p:nvSpPr>
          <p:cNvPr id="17" name="Altbilgi Yer Tutucusu 16"/>
          <p:cNvSpPr>
            <a:spLocks noGrp="1"/>
          </p:cNvSpPr>
          <p:nvPr>
            <p:ph type="ftr" sz="quarter" idx="11"/>
          </p:nvPr>
        </p:nvSpPr>
        <p:spPr/>
        <p:txBody>
          <a:bodyPr/>
          <a:lstStyle/>
          <a:p>
            <a:endParaRPr lang="tr-TR"/>
          </a:p>
        </p:txBody>
      </p:sp>
      <p:sp>
        <p:nvSpPr>
          <p:cNvPr id="7" name="Düz Bağlayıcı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ayt Numarası Yer Tutucusu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02176B-0E47-46AC-8F43-DAB4B8A37D06}" type="slidenum">
              <a:rPr lang="tr-TR" smtClean="0"/>
              <a:t>‹#›</a:t>
            </a:fld>
            <a:endParaRPr lang="tr-TR"/>
          </a:p>
        </p:txBody>
      </p:sp>
      <p:sp>
        <p:nvSpPr>
          <p:cNvPr id="8" name="Başlık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18.10.2014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302176B-0E47-46AC-8F43-DAB4B8A37D06}"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Düz Bağlayıcı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6915912" y="3009901"/>
            <a:ext cx="457200" cy="441325"/>
          </a:xfrm>
        </p:spPr>
        <p:txBody>
          <a:bodyPr/>
          <a:lstStyle/>
          <a:p>
            <a:fld id="{F302176B-0E47-46AC-8F43-DAB4B8A37D06}" type="slidenum">
              <a:rPr lang="tr-TR" smtClean="0"/>
              <a:t>‹#›</a:t>
            </a:fld>
            <a:endParaRPr lang="tr-TR"/>
          </a:p>
        </p:txBody>
      </p:sp>
      <p:sp>
        <p:nvSpPr>
          <p:cNvPr id="3" name="Dikey Metin Yer Tutucusu 2"/>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18.10.2014</a:t>
            </a:fld>
            <a:endParaRPr lang="tr-TR"/>
          </a:p>
        </p:txBody>
      </p:sp>
      <p:sp>
        <p:nvSpPr>
          <p:cNvPr id="5" name="Altbilgi Yer Tutucusu 4"/>
          <p:cNvSpPr>
            <a:spLocks noGrp="1"/>
          </p:cNvSpPr>
          <p:nvPr>
            <p:ph type="ftr" sz="quarter" idx="11"/>
          </p:nvPr>
        </p:nvSpPr>
        <p:spPr/>
        <p:txBody>
          <a:bodyPr/>
          <a:lstStyle/>
          <a:p>
            <a:endParaRPr lang="tr-TR"/>
          </a:p>
        </p:txBody>
      </p:sp>
      <p:sp>
        <p:nvSpPr>
          <p:cNvPr id="2" name="Dikey Başlık 1"/>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A23720DD-5B6D-40BF-8493-A6B52D484E6B}" type="datetimeFigureOut">
              <a:rPr lang="tr-TR" smtClean="0"/>
              <a:t>18.10.2014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a:xfrm>
            <a:off x="4361688" y="1026372"/>
            <a:ext cx="457200" cy="441325"/>
          </a:xfrm>
        </p:spPr>
        <p:txBody>
          <a:bodyPr/>
          <a:lstStyle/>
          <a:p>
            <a:fld id="{F302176B-0E47-46AC-8F43-DAB4B8A37D06}" type="slidenum">
              <a:rPr lang="tr-TR" smtClean="0"/>
              <a:t>‹#›</a:t>
            </a:fld>
            <a:endParaRPr lang="tr-TR"/>
          </a:p>
        </p:txBody>
      </p:sp>
      <p:sp>
        <p:nvSpPr>
          <p:cNvPr id="8" name="İçerik Yer Tutucusu 7"/>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Dikdörtgen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Dikdörtgen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ikdörtgen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Altbilgi Yer Tutucusu 4"/>
          <p:cNvSpPr>
            <a:spLocks noGrp="1"/>
          </p:cNvSpPr>
          <p:nvPr>
            <p:ph type="ftr" sz="quarter" idx="11"/>
          </p:nvPr>
        </p:nvSpPr>
        <p:spPr/>
        <p:txBody>
          <a:bodyPr/>
          <a:lstStyle/>
          <a:p>
            <a:endParaRPr lang="tr-TR"/>
          </a:p>
        </p:txBody>
      </p:sp>
      <p:sp>
        <p:nvSpPr>
          <p:cNvPr id="4" name="Veri Yer Tutucusu 3"/>
          <p:cNvSpPr>
            <a:spLocks noGrp="1"/>
          </p:cNvSpPr>
          <p:nvPr>
            <p:ph type="dt" sz="half" idx="10"/>
          </p:nvPr>
        </p:nvSpPr>
        <p:spPr/>
        <p:txBody>
          <a:bodyPr/>
          <a:lstStyle/>
          <a:p>
            <a:fld id="{A23720DD-5B6D-40BF-8493-A6B52D484E6B}" type="datetimeFigureOut">
              <a:rPr lang="tr-TR" smtClean="0"/>
              <a:t>18.10.2014</a:t>
            </a:fld>
            <a:endParaRPr lang="tr-TR"/>
          </a:p>
        </p:txBody>
      </p:sp>
      <p:sp>
        <p:nvSpPr>
          <p:cNvPr id="8" name="Düz Bağlayıcı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ayt Numarası Yer Tutucusu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302176B-0E47-46AC-8F43-DAB4B8A37D06}" type="slidenum">
              <a:rPr lang="tr-TR" smtClean="0"/>
              <a:t>‹#›</a:t>
            </a:fld>
            <a:endParaRPr lang="tr-TR"/>
          </a:p>
        </p:txBody>
      </p:sp>
      <p:sp>
        <p:nvSpPr>
          <p:cNvPr id="2" name="Başlık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Veri Yer Tutucusu 4"/>
          <p:cNvSpPr>
            <a:spLocks noGrp="1"/>
          </p:cNvSpPr>
          <p:nvPr>
            <p:ph type="dt" sz="half" idx="10"/>
          </p:nvPr>
        </p:nvSpPr>
        <p:spPr>
          <a:xfrm>
            <a:off x="5791200" y="6409944"/>
            <a:ext cx="3044952" cy="365760"/>
          </a:xfrm>
        </p:spPr>
        <p:txBody>
          <a:bodyPr/>
          <a:lstStyle/>
          <a:p>
            <a:fld id="{A23720DD-5B6D-40BF-8493-A6B52D484E6B}" type="datetimeFigureOut">
              <a:rPr lang="tr-TR" smtClean="0"/>
              <a:t>18.10.2014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302176B-0E47-46AC-8F43-DAB4B8A37D06}" type="slidenum">
              <a:rPr lang="tr-TR" smtClean="0"/>
              <a:t>‹#›</a:t>
            </a:fld>
            <a:endParaRPr lang="tr-TR"/>
          </a:p>
        </p:txBody>
      </p:sp>
      <p:sp>
        <p:nvSpPr>
          <p:cNvPr id="8" name="Düz Bağlayıcı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çerik Yer Tutucusu 9"/>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İçerik Yer Tutucusu 11"/>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Düz Bağlayıcı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Dikdörtgen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Dikdörtgen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Dikdörtgen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Dikdörtgen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Dikdörtgen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Metin Yer Tutucusu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Veri Yer Tutucusu 6"/>
          <p:cNvSpPr>
            <a:spLocks noGrp="1"/>
          </p:cNvSpPr>
          <p:nvPr>
            <p:ph type="dt" sz="half" idx="10"/>
          </p:nvPr>
        </p:nvSpPr>
        <p:spPr/>
        <p:txBody>
          <a:bodyPr/>
          <a:lstStyle/>
          <a:p>
            <a:fld id="{A23720DD-5B6D-40BF-8493-A6B52D484E6B}" type="datetimeFigureOut">
              <a:rPr lang="tr-TR" smtClean="0"/>
              <a:t>18.10.2014</a:t>
            </a:fld>
            <a:endParaRPr lang="tr-TR"/>
          </a:p>
        </p:txBody>
      </p:sp>
      <p:sp>
        <p:nvSpPr>
          <p:cNvPr id="8" name="Altbilgi Yer Tutucusu 7"/>
          <p:cNvSpPr>
            <a:spLocks noGrp="1"/>
          </p:cNvSpPr>
          <p:nvPr>
            <p:ph type="ftr" sz="quarter" idx="11"/>
          </p:nvPr>
        </p:nvSpPr>
        <p:spPr>
          <a:xfrm>
            <a:off x="304800" y="6409944"/>
            <a:ext cx="3581400" cy="365760"/>
          </a:xfrm>
        </p:spPr>
        <p:txBody>
          <a:bodyPr/>
          <a:lstStyle/>
          <a:p>
            <a:endParaRPr lang="tr-TR"/>
          </a:p>
        </p:txBody>
      </p:sp>
      <p:sp>
        <p:nvSpPr>
          <p:cNvPr id="15" name="Düz Bağlayıcı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çerik Yer Tutucusu 23"/>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İçerik Yer Tutucusu 25"/>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ayt Numarası Yer Tutucusu 8"/>
          <p:cNvSpPr>
            <a:spLocks noGrp="1"/>
          </p:cNvSpPr>
          <p:nvPr>
            <p:ph type="sldNum" sz="quarter" idx="12"/>
          </p:nvPr>
        </p:nvSpPr>
        <p:spPr>
          <a:xfrm>
            <a:off x="4343400" y="1042416"/>
            <a:ext cx="457200" cy="441325"/>
          </a:xfrm>
        </p:spPr>
        <p:txBody>
          <a:bodyPr/>
          <a:lstStyle>
            <a:lvl1pPr algn="ctr">
              <a:defRPr/>
            </a:lvl1pPr>
          </a:lstStyle>
          <a:p>
            <a:fld id="{F302176B-0E47-46AC-8F43-DAB4B8A37D06}" type="slidenum">
              <a:rPr lang="tr-TR" smtClean="0"/>
              <a:t>‹#›</a:t>
            </a:fld>
            <a:endParaRPr lang="tr-TR"/>
          </a:p>
        </p:txBody>
      </p:sp>
      <p:sp>
        <p:nvSpPr>
          <p:cNvPr id="23" name="Başlık 22"/>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A23720DD-5B6D-40BF-8493-A6B52D484E6B}" type="datetimeFigureOut">
              <a:rPr lang="tr-TR" smtClean="0"/>
              <a:t>18.10.2014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a:xfrm>
            <a:off x="4343400" y="1036020"/>
            <a:ext cx="457200" cy="441325"/>
          </a:xfrm>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Dikdörtgen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Dikdörtgen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ikdörtgen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Dikdörtgen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Veri Yer Tutucusu 1"/>
          <p:cNvSpPr>
            <a:spLocks noGrp="1"/>
          </p:cNvSpPr>
          <p:nvPr>
            <p:ph type="dt" sz="half" idx="10"/>
          </p:nvPr>
        </p:nvSpPr>
        <p:spPr/>
        <p:txBody>
          <a:bodyPr/>
          <a:lstStyle/>
          <a:p>
            <a:fld id="{A23720DD-5B6D-40BF-8493-A6B52D484E6B}" type="datetimeFigureOut">
              <a:rPr lang="tr-TR" smtClean="0"/>
              <a:t>18.10.2014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Dikdörtgen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Dikdörtgen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Dikdörtgen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Dikdörtgen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Düz Bağlayıcı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çerik Yer Tutucusu 19"/>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302176B-0E47-46AC-8F43-DAB4B8A37D06}" type="slidenum">
              <a:rPr lang="tr-TR" smtClean="0"/>
              <a:t>‹#›</a:t>
            </a:fld>
            <a:endParaRPr lang="tr-TR"/>
          </a:p>
        </p:txBody>
      </p:sp>
      <p:sp>
        <p:nvSpPr>
          <p:cNvPr id="21" name="Dikdörtgen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p:txBody>
          <a:bodyPr/>
          <a:lstStyle/>
          <a:p>
            <a:fld id="{A23720DD-5B6D-40BF-8493-A6B52D484E6B}" type="datetimeFigureOut">
              <a:rPr lang="tr-TR" smtClean="0"/>
              <a:t>18.10.2014</a:t>
            </a:fld>
            <a:endParaRPr lang="tr-TR"/>
          </a:p>
        </p:txBody>
      </p:sp>
      <p:sp>
        <p:nvSpPr>
          <p:cNvPr id="6" name="Altbilgi Yer Tutucusu 5"/>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Düz Bağlayıcı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Dikdörtgen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Dikdörtgen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Dikdörtgen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Dikdörtgen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ayt Numarası Yer Tutucusu 6"/>
          <p:cNvSpPr>
            <a:spLocks noGrp="1"/>
          </p:cNvSpPr>
          <p:nvPr>
            <p:ph type="sldNum" sz="quarter" idx="12"/>
          </p:nvPr>
        </p:nvSpPr>
        <p:spPr>
          <a:xfrm>
            <a:off x="1371600" y="312738"/>
            <a:ext cx="457200" cy="441325"/>
          </a:xfrm>
        </p:spPr>
        <p:txBody>
          <a:bodyPr/>
          <a:lstStyle/>
          <a:p>
            <a:fld id="{F302176B-0E47-46AC-8F43-DAB4B8A37D06}" type="slidenum">
              <a:rPr lang="tr-TR" smtClean="0"/>
              <a:t>‹#›</a:t>
            </a:fld>
            <a:endParaRPr lang="tr-TR"/>
          </a:p>
        </p:txBody>
      </p:sp>
      <p:sp>
        <p:nvSpPr>
          <p:cNvPr id="2" name="Başlık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Resim Yer Tutucusu 2"/>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Metin Yer Tutucusu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Dikdörtgen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Veri Yer Tutucusu 4"/>
          <p:cNvSpPr>
            <a:spLocks noGrp="1"/>
          </p:cNvSpPr>
          <p:nvPr>
            <p:ph type="dt" sz="half" idx="10"/>
          </p:nvPr>
        </p:nvSpPr>
        <p:spPr>
          <a:xfrm>
            <a:off x="5788152" y="6404984"/>
            <a:ext cx="3044952" cy="365760"/>
          </a:xfrm>
        </p:spPr>
        <p:txBody>
          <a:bodyPr/>
          <a:lstStyle/>
          <a:p>
            <a:fld id="{A23720DD-5B6D-40BF-8493-A6B52D484E6B}" type="datetimeFigureOut">
              <a:rPr lang="tr-TR" smtClean="0"/>
              <a:t>18.10.2014</a:t>
            </a:fld>
            <a:endParaRPr lang="tr-TR"/>
          </a:p>
        </p:txBody>
      </p:sp>
      <p:sp>
        <p:nvSpPr>
          <p:cNvPr id="6" name="Altbilgi Yer Tutucusu 5"/>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Dikdörtgen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Dikdörtgen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Dikdörtgen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Dikdörtgen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Dikdörtgen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Veri Yer Tutucusu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3720DD-5B6D-40BF-8493-A6B52D484E6B}" type="datetimeFigureOut">
              <a:rPr lang="tr-TR" smtClean="0"/>
              <a:t>18.10.2014</a:t>
            </a:fld>
            <a:endParaRPr lang="tr-TR"/>
          </a:p>
        </p:txBody>
      </p:sp>
      <p:sp>
        <p:nvSpPr>
          <p:cNvPr id="3" name="Altbilgi Yer Tutucusu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Dikdörtgen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Düz Bağlayıcı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302176B-0E47-46AC-8F43-DAB4B8A37D06}" type="slidenum">
              <a:rPr lang="tr-TR" smtClean="0"/>
              <a:t>‹#›</a:t>
            </a:fld>
            <a:endParaRPr lang="tr-TR"/>
          </a:p>
        </p:txBody>
      </p:sp>
      <p:sp>
        <p:nvSpPr>
          <p:cNvPr id="22" name="Başlık Yer Tutucusu 21"/>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p:txBody>
          <a:bodyPr>
            <a:normAutofit/>
          </a:bodyPr>
          <a:lstStyle/>
          <a:p>
            <a:r>
              <a:rPr lang="tr-TR" sz="1200" dirty="0" smtClean="0"/>
              <a:t>ÇANKIRI, 2014</a:t>
            </a:r>
            <a:endParaRPr lang="tr-TR" sz="1200" dirty="0"/>
          </a:p>
        </p:txBody>
      </p:sp>
      <p:sp>
        <p:nvSpPr>
          <p:cNvPr id="2" name="Başlık 1"/>
          <p:cNvSpPr>
            <a:spLocks noGrp="1"/>
          </p:cNvSpPr>
          <p:nvPr>
            <p:ph type="ctrTitle"/>
          </p:nvPr>
        </p:nvSpPr>
        <p:spPr/>
        <p:txBody>
          <a:bodyPr/>
          <a:lstStyle/>
          <a:p>
            <a:r>
              <a:rPr lang="tr-TR" dirty="0" smtClean="0"/>
              <a:t>Türkçe Ses Bilgisi</a:t>
            </a:r>
            <a:endParaRPr lang="tr-TR" dirty="0"/>
          </a:p>
        </p:txBody>
      </p:sp>
    </p:spTree>
    <p:extLst>
      <p:ext uri="{BB962C8B-B14F-4D97-AF65-F5344CB8AC3E}">
        <p14:creationId xmlns:p14="http://schemas.microsoft.com/office/powerpoint/2010/main" val="3970106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Ünsüzlerin Sınıflandırılması</a:t>
            </a:r>
            <a:endParaRPr lang="tr-TR" dirty="0"/>
          </a:p>
        </p:txBody>
      </p:sp>
      <p:pic>
        <p:nvPicPr>
          <p:cNvPr id="4" name="İçerik Yer Tutucusu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528" y="1916832"/>
            <a:ext cx="8424936" cy="3691123"/>
          </a:xfrm>
        </p:spPr>
      </p:pic>
    </p:spTree>
    <p:extLst>
      <p:ext uri="{BB962C8B-B14F-4D97-AF65-F5344CB8AC3E}">
        <p14:creationId xmlns:p14="http://schemas.microsoft.com/office/powerpoint/2010/main" val="363294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Ünsüzlerin Sınıflandırılması</a:t>
            </a:r>
            <a:endParaRPr lang="tr-TR" dirty="0"/>
          </a:p>
        </p:txBody>
      </p:sp>
      <p:sp>
        <p:nvSpPr>
          <p:cNvPr id="3" name="İçerik Yer Tutucusu 2"/>
          <p:cNvSpPr>
            <a:spLocks noGrp="1"/>
          </p:cNvSpPr>
          <p:nvPr>
            <p:ph sz="quarter" idx="1"/>
          </p:nvPr>
        </p:nvSpPr>
        <p:spPr>
          <a:xfrm>
            <a:off x="301752" y="1700808"/>
            <a:ext cx="8503920" cy="4398240"/>
          </a:xfrm>
        </p:spPr>
        <p:txBody>
          <a:bodyPr>
            <a:normAutofit lnSpcReduction="10000"/>
          </a:bodyPr>
          <a:lstStyle/>
          <a:p>
            <a:pPr marL="0" indent="0">
              <a:buNone/>
            </a:pPr>
            <a:r>
              <a:rPr lang="tr-TR" dirty="0" smtClean="0"/>
              <a:t>Ünsüzler ses tellerinin titreşip titreşmemesine göre ötümlü ve ötümsüz, çıkaklarına yani boğumlanma yerlerine göre çift dudak, diş-dudak, diş, diş-damak, ön damak, art damak, ön avurt, art avurt, gırtlak ünsüzleri olarak sınıflandırılır. Bir diğer ölçüt hava akımının kesintili veya kesintisiz olmasıdır. Buna göre ünsüzler sürekli veya süreksiz ünlüler şeklinde sınıflandırılır. Ünsüzlerin sınıflandırılmasında kullanılan son ölçüt ise ağız ve burun boşluğunun hangisinin daha etkin olduğudur. Buna göre ünsüzler ağız ünsüzleri ve geniz ünsüzleri olarak ayrılır.</a:t>
            </a:r>
            <a:endParaRPr lang="tr-TR" dirty="0"/>
          </a:p>
        </p:txBody>
      </p:sp>
    </p:spTree>
    <p:extLst>
      <p:ext uri="{BB962C8B-B14F-4D97-AF65-F5344CB8AC3E}">
        <p14:creationId xmlns:p14="http://schemas.microsoft.com/office/powerpoint/2010/main" val="655372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VURGU</a:t>
            </a:r>
            <a:endParaRPr lang="tr-TR" dirty="0"/>
          </a:p>
        </p:txBody>
      </p:sp>
      <p:sp>
        <p:nvSpPr>
          <p:cNvPr id="3" name="İçerik Yer Tutucusu 2"/>
          <p:cNvSpPr>
            <a:spLocks noGrp="1"/>
          </p:cNvSpPr>
          <p:nvPr>
            <p:ph sz="quarter" idx="1"/>
          </p:nvPr>
        </p:nvSpPr>
        <p:spPr>
          <a:xfrm>
            <a:off x="301752" y="1628800"/>
            <a:ext cx="8503920" cy="4470248"/>
          </a:xfrm>
        </p:spPr>
        <p:txBody>
          <a:bodyPr>
            <a:normAutofit fontScale="92500"/>
          </a:bodyPr>
          <a:lstStyle/>
          <a:p>
            <a:pPr marL="0" indent="0">
              <a:buNone/>
            </a:pPr>
            <a:r>
              <a:rPr lang="tr-TR" dirty="0" smtClean="0"/>
              <a:t>Vurguyu </a:t>
            </a:r>
            <a:r>
              <a:rPr lang="tr-TR" dirty="0"/>
              <a:t>en kısa </a:t>
            </a:r>
            <a:r>
              <a:rPr lang="tr-TR" dirty="0" smtClean="0"/>
              <a:t>biçimiyle, sözcükte </a:t>
            </a:r>
            <a:r>
              <a:rPr lang="tr-TR" dirty="0"/>
              <a:t>bir hecenin diğerlerine </a:t>
            </a:r>
            <a:r>
              <a:rPr lang="tr-TR" dirty="0" smtClean="0"/>
              <a:t>göre </a:t>
            </a:r>
            <a:r>
              <a:rPr lang="tr-TR" dirty="0"/>
              <a:t>daha belirgin </a:t>
            </a:r>
            <a:r>
              <a:rPr lang="tr-TR" dirty="0" smtClean="0"/>
              <a:t>söylenmesidir, biçiminde </a:t>
            </a:r>
            <a:r>
              <a:rPr lang="tr-TR" dirty="0"/>
              <a:t>tanımlayabiliriz. Vurgu ayrıca, </a:t>
            </a:r>
            <a:r>
              <a:rPr lang="tr-TR" dirty="0" smtClean="0"/>
              <a:t>sözcük </a:t>
            </a:r>
            <a:r>
              <a:rPr lang="tr-TR" dirty="0"/>
              <a:t>gruplarında ve </a:t>
            </a:r>
            <a:r>
              <a:rPr lang="tr-TR" dirty="0" smtClean="0"/>
              <a:t>cümlede </a:t>
            </a:r>
            <a:r>
              <a:rPr lang="tr-TR" dirty="0"/>
              <a:t>bir </a:t>
            </a:r>
            <a:r>
              <a:rPr lang="tr-TR" dirty="0" smtClean="0"/>
              <a:t>ögenin, metinde </a:t>
            </a:r>
            <a:r>
              <a:rPr lang="tr-TR" dirty="0"/>
              <a:t>ise bir </a:t>
            </a:r>
            <a:r>
              <a:rPr lang="tr-TR" dirty="0" smtClean="0"/>
              <a:t>cümlenin </a:t>
            </a:r>
            <a:r>
              <a:rPr lang="tr-TR" dirty="0"/>
              <a:t>diğerlerine </a:t>
            </a:r>
            <a:r>
              <a:rPr lang="tr-TR" dirty="0" smtClean="0"/>
              <a:t>göre öne çıkarılması </a:t>
            </a:r>
            <a:r>
              <a:rPr lang="tr-TR" dirty="0"/>
              <a:t>anlamında da kullanılır. </a:t>
            </a:r>
            <a:endParaRPr lang="tr-TR" dirty="0" smtClean="0"/>
          </a:p>
          <a:p>
            <a:pPr marL="0" indent="0">
              <a:buNone/>
            </a:pPr>
            <a:r>
              <a:rPr lang="tr-TR" dirty="0" smtClean="0"/>
              <a:t>Öne çıkarmada </a:t>
            </a:r>
            <a:r>
              <a:rPr lang="tr-TR" dirty="0"/>
              <a:t>diller </a:t>
            </a:r>
            <a:r>
              <a:rPr lang="tr-TR" i="1" dirty="0"/>
              <a:t>vurgu, ton, </a:t>
            </a:r>
            <a:r>
              <a:rPr lang="tr-TR" i="1" dirty="0" smtClean="0"/>
              <a:t>süre </a:t>
            </a:r>
            <a:r>
              <a:rPr lang="tr-TR" dirty="0"/>
              <a:t>gibi </a:t>
            </a:r>
            <a:r>
              <a:rPr lang="tr-TR" dirty="0" smtClean="0"/>
              <a:t>özellikleri </a:t>
            </a:r>
            <a:r>
              <a:rPr lang="tr-TR" dirty="0"/>
              <a:t>kullanırlar</a:t>
            </a:r>
            <a:r>
              <a:rPr lang="tr-TR" dirty="0" smtClean="0"/>
              <a:t>. Doğrudan </a:t>
            </a:r>
            <a:r>
              <a:rPr lang="tr-TR" dirty="0"/>
              <a:t>konuşma diline </a:t>
            </a:r>
            <a:r>
              <a:rPr lang="tr-TR" dirty="0" smtClean="0"/>
              <a:t>özgü </a:t>
            </a:r>
            <a:r>
              <a:rPr lang="tr-TR" dirty="0"/>
              <a:t>olan </a:t>
            </a:r>
            <a:r>
              <a:rPr lang="tr-TR" dirty="0" smtClean="0"/>
              <a:t>bu özellikler </a:t>
            </a:r>
            <a:r>
              <a:rPr lang="tr-TR" dirty="0"/>
              <a:t>yazıda </a:t>
            </a:r>
            <a:r>
              <a:rPr lang="tr-TR" dirty="0" smtClean="0"/>
              <a:t>gösterilmez. </a:t>
            </a:r>
            <a:r>
              <a:rPr lang="tr-TR" dirty="0"/>
              <a:t>Ancak </a:t>
            </a:r>
            <a:r>
              <a:rPr lang="tr-TR" dirty="0" smtClean="0"/>
              <a:t>kimi durumlarda </a:t>
            </a:r>
            <a:r>
              <a:rPr lang="tr-TR" dirty="0"/>
              <a:t>“tırnak” işareti, </a:t>
            </a:r>
            <a:r>
              <a:rPr lang="tr-TR" i="1" dirty="0"/>
              <a:t>eğik </a:t>
            </a:r>
            <a:r>
              <a:rPr lang="tr-TR" dirty="0"/>
              <a:t>yazım, </a:t>
            </a:r>
            <a:r>
              <a:rPr lang="tr-TR" b="1" dirty="0"/>
              <a:t>koyu </a:t>
            </a:r>
            <a:r>
              <a:rPr lang="tr-TR" dirty="0"/>
              <a:t>harf, BUYUK harf kullanımı, birden </a:t>
            </a:r>
            <a:r>
              <a:rPr lang="tr-TR" dirty="0" smtClean="0"/>
              <a:t>çok harfin kullanılması </a:t>
            </a:r>
            <a:r>
              <a:rPr lang="tr-TR" dirty="0"/>
              <a:t>gibi </a:t>
            </a:r>
            <a:r>
              <a:rPr lang="tr-TR" dirty="0" smtClean="0"/>
              <a:t>görsel ögeler vurgunun ifadesi için kullanılmaktadır.</a:t>
            </a:r>
            <a:endParaRPr lang="tr-TR" dirty="0"/>
          </a:p>
        </p:txBody>
      </p:sp>
    </p:spTree>
    <p:extLst>
      <p:ext uri="{BB962C8B-B14F-4D97-AF65-F5344CB8AC3E}">
        <p14:creationId xmlns:p14="http://schemas.microsoft.com/office/powerpoint/2010/main" val="19488417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DURAK</a:t>
            </a:r>
            <a:endParaRPr lang="tr-TR" dirty="0"/>
          </a:p>
        </p:txBody>
      </p:sp>
      <p:sp>
        <p:nvSpPr>
          <p:cNvPr id="3" name="İçerik Yer Tutucusu 2"/>
          <p:cNvSpPr>
            <a:spLocks noGrp="1"/>
          </p:cNvSpPr>
          <p:nvPr>
            <p:ph sz="quarter" idx="1"/>
          </p:nvPr>
        </p:nvSpPr>
        <p:spPr>
          <a:xfrm>
            <a:off x="301752" y="1628800"/>
            <a:ext cx="8503920" cy="4470248"/>
          </a:xfrm>
        </p:spPr>
        <p:txBody>
          <a:bodyPr>
            <a:normAutofit/>
          </a:bodyPr>
          <a:lstStyle/>
          <a:p>
            <a:pPr marL="0" indent="0">
              <a:buNone/>
            </a:pPr>
            <a:r>
              <a:rPr lang="tr-TR" dirty="0" smtClean="0"/>
              <a:t>Bir </a:t>
            </a:r>
            <a:r>
              <a:rPr lang="tr-TR" dirty="0"/>
              <a:t>metni oluşturan </a:t>
            </a:r>
            <a:r>
              <a:rPr lang="tr-TR" dirty="0" smtClean="0"/>
              <a:t>sözcükler </a:t>
            </a:r>
            <a:r>
              <a:rPr lang="tr-TR" dirty="0"/>
              <a:t>arasında kısa aralıklar bulunur. Bu aralıklar </a:t>
            </a:r>
            <a:r>
              <a:rPr lang="tr-TR" dirty="0" smtClean="0"/>
              <a:t>sözcük </a:t>
            </a:r>
            <a:r>
              <a:rPr lang="tr-TR" dirty="0"/>
              <a:t>sınırlarını</a:t>
            </a:r>
            <a:r>
              <a:rPr lang="tr-TR" dirty="0" smtClean="0"/>
              <a:t>, öbek </a:t>
            </a:r>
            <a:r>
              <a:rPr lang="tr-TR" dirty="0"/>
              <a:t>sınırlarını, </a:t>
            </a:r>
            <a:r>
              <a:rPr lang="tr-TR" dirty="0" smtClean="0"/>
              <a:t>ögeleri </a:t>
            </a:r>
            <a:r>
              <a:rPr lang="tr-TR" dirty="0"/>
              <a:t>veya </a:t>
            </a:r>
            <a:r>
              <a:rPr lang="tr-TR" dirty="0" smtClean="0"/>
              <a:t>cümleleri </a:t>
            </a:r>
            <a:r>
              <a:rPr lang="tr-TR" dirty="0"/>
              <a:t>birbirinden ayırmak </a:t>
            </a:r>
            <a:r>
              <a:rPr lang="tr-TR" dirty="0" smtClean="0"/>
              <a:t>için </a:t>
            </a:r>
            <a:r>
              <a:rPr lang="tr-TR" dirty="0"/>
              <a:t>kullanılır. Bunlar</a:t>
            </a:r>
            <a:r>
              <a:rPr lang="tr-TR" dirty="0" smtClean="0"/>
              <a:t>, anlam </a:t>
            </a:r>
            <a:r>
              <a:rPr lang="tr-TR" dirty="0"/>
              <a:t>ayırıcıdır ve metnin doğru anlaşılması </a:t>
            </a:r>
            <a:r>
              <a:rPr lang="tr-TR" dirty="0" smtClean="0"/>
              <a:t>için önemlidir:</a:t>
            </a:r>
            <a:endParaRPr lang="tr-TR" dirty="0"/>
          </a:p>
          <a:p>
            <a:pPr marL="0" indent="0">
              <a:buNone/>
            </a:pPr>
            <a:r>
              <a:rPr lang="tr-TR" i="1" dirty="0"/>
              <a:t>Hırsız kadına </a:t>
            </a:r>
            <a:r>
              <a:rPr lang="tr-TR" i="1" dirty="0" smtClean="0"/>
              <a:t>saldırdı. &gt;Hırsız </a:t>
            </a:r>
            <a:r>
              <a:rPr lang="tr-TR" i="1" dirty="0"/>
              <a:t>/ kadına saldırdı.</a:t>
            </a:r>
          </a:p>
          <a:p>
            <a:pPr marL="0" indent="0">
              <a:buNone/>
            </a:pPr>
            <a:r>
              <a:rPr lang="tr-TR" i="1" dirty="0" smtClean="0"/>
              <a:t>Karadeniz &gt; Kara </a:t>
            </a:r>
            <a:r>
              <a:rPr lang="tr-TR" i="1" dirty="0"/>
              <a:t>/ deniz</a:t>
            </a:r>
          </a:p>
          <a:p>
            <a:pPr marL="0" indent="0">
              <a:buNone/>
            </a:pPr>
            <a:r>
              <a:rPr lang="tr-TR" i="1" dirty="0"/>
              <a:t>Oku / baban gibi / eşek </a:t>
            </a:r>
            <a:r>
              <a:rPr lang="tr-TR" i="1" dirty="0" smtClean="0"/>
              <a:t>olma. &gt; Oku </a:t>
            </a:r>
            <a:r>
              <a:rPr lang="tr-TR" i="1" dirty="0"/>
              <a:t>baban gibi / eşek olma.</a:t>
            </a:r>
            <a:endParaRPr lang="tr-TR" dirty="0"/>
          </a:p>
        </p:txBody>
      </p:sp>
    </p:spTree>
    <p:extLst>
      <p:ext uri="{BB962C8B-B14F-4D97-AF65-F5344CB8AC3E}">
        <p14:creationId xmlns:p14="http://schemas.microsoft.com/office/powerpoint/2010/main" val="2866903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TON</a:t>
            </a:r>
            <a:endParaRPr lang="tr-TR" dirty="0"/>
          </a:p>
        </p:txBody>
      </p:sp>
      <p:sp>
        <p:nvSpPr>
          <p:cNvPr id="3" name="İçerik Yer Tutucusu 2"/>
          <p:cNvSpPr>
            <a:spLocks noGrp="1"/>
          </p:cNvSpPr>
          <p:nvPr>
            <p:ph sz="quarter" idx="1"/>
          </p:nvPr>
        </p:nvSpPr>
        <p:spPr>
          <a:xfrm>
            <a:off x="301752" y="1772816"/>
            <a:ext cx="8503920" cy="4326232"/>
          </a:xfrm>
        </p:spPr>
        <p:txBody>
          <a:bodyPr>
            <a:normAutofit fontScale="92500" lnSpcReduction="10000"/>
          </a:bodyPr>
          <a:lstStyle/>
          <a:p>
            <a:pPr marL="0" indent="0">
              <a:buNone/>
            </a:pPr>
            <a:r>
              <a:rPr lang="tr-TR" i="1" dirty="0" smtClean="0"/>
              <a:t>Ton </a:t>
            </a:r>
            <a:r>
              <a:rPr lang="tr-TR" dirty="0"/>
              <a:t>bir hecede titreşim sayısının </a:t>
            </a:r>
            <a:r>
              <a:rPr lang="tr-TR" dirty="0" smtClean="0"/>
              <a:t>yüksekliği </a:t>
            </a:r>
            <a:r>
              <a:rPr lang="tr-TR" dirty="0"/>
              <a:t>veya </a:t>
            </a:r>
            <a:r>
              <a:rPr lang="tr-TR" dirty="0" smtClean="0"/>
              <a:t>düşüklüğü, </a:t>
            </a:r>
            <a:r>
              <a:rPr lang="tr-TR" dirty="0"/>
              <a:t>bir hecenin tiz ya da pes </a:t>
            </a:r>
            <a:r>
              <a:rPr lang="tr-TR" dirty="0" smtClean="0"/>
              <a:t>söylenmesi olarak </a:t>
            </a:r>
            <a:r>
              <a:rPr lang="tr-TR" dirty="0"/>
              <a:t>tanımlanır </a:t>
            </a:r>
            <a:r>
              <a:rPr lang="tr-TR" dirty="0" smtClean="0"/>
              <a:t>ve </a:t>
            </a:r>
            <a:r>
              <a:rPr lang="tr-TR" dirty="0"/>
              <a:t>belli bir zamanda ses titreşimlerinin </a:t>
            </a:r>
            <a:r>
              <a:rPr lang="tr-TR" dirty="0" smtClean="0"/>
              <a:t>sayısını gösterir</a:t>
            </a:r>
            <a:r>
              <a:rPr lang="tr-TR" dirty="0"/>
              <a:t>. </a:t>
            </a:r>
            <a:endParaRPr lang="tr-TR" dirty="0" smtClean="0"/>
          </a:p>
          <a:p>
            <a:pPr marL="0" indent="0">
              <a:buNone/>
            </a:pPr>
            <a:r>
              <a:rPr lang="tr-TR" dirty="0" smtClean="0"/>
              <a:t>Çince ve bazı </a:t>
            </a:r>
            <a:r>
              <a:rPr lang="tr-TR" dirty="0"/>
              <a:t>Afrika dilleri başta olmak </a:t>
            </a:r>
            <a:r>
              <a:rPr lang="tr-TR" dirty="0" smtClean="0"/>
              <a:t>üzere </a:t>
            </a:r>
            <a:r>
              <a:rPr lang="tr-TR" dirty="0"/>
              <a:t>bazı dillerde </a:t>
            </a:r>
            <a:r>
              <a:rPr lang="tr-TR" dirty="0" smtClean="0"/>
              <a:t>çok önemli </a:t>
            </a:r>
            <a:r>
              <a:rPr lang="tr-TR" dirty="0"/>
              <a:t>olan ton, yukarıda işaret </a:t>
            </a:r>
            <a:r>
              <a:rPr lang="tr-TR" dirty="0" smtClean="0"/>
              <a:t>edildiği gibi Türkçede </a:t>
            </a:r>
            <a:r>
              <a:rPr lang="tr-TR" dirty="0"/>
              <a:t>anlam ayırıcı bir </a:t>
            </a:r>
            <a:r>
              <a:rPr lang="tr-TR" dirty="0" smtClean="0"/>
              <a:t>ögedir. </a:t>
            </a:r>
          </a:p>
          <a:p>
            <a:pPr marL="0" indent="0">
              <a:buNone/>
            </a:pPr>
            <a:r>
              <a:rPr lang="tr-TR" dirty="0" smtClean="0"/>
              <a:t>Örnek </a:t>
            </a:r>
            <a:r>
              <a:rPr lang="tr-TR" dirty="0"/>
              <a:t>olarak </a:t>
            </a:r>
            <a:r>
              <a:rPr lang="tr-TR" i="1" dirty="0"/>
              <a:t>efendim </a:t>
            </a:r>
            <a:r>
              <a:rPr lang="tr-TR" dirty="0" smtClean="0"/>
              <a:t>sözcüğü </a:t>
            </a:r>
            <a:r>
              <a:rPr lang="tr-TR" dirty="0"/>
              <a:t>“Anlamadım, tekrar eder misiniz?” anlamında </a:t>
            </a:r>
            <a:r>
              <a:rPr lang="tr-TR" dirty="0" smtClean="0"/>
              <a:t>kullanılacaksa yükselen </a:t>
            </a:r>
            <a:r>
              <a:rPr lang="tr-TR" dirty="0"/>
              <a:t>tonla, </a:t>
            </a:r>
            <a:r>
              <a:rPr lang="tr-TR" dirty="0" smtClean="0"/>
              <a:t>çağrıya </a:t>
            </a:r>
            <a:r>
              <a:rPr lang="tr-TR" dirty="0"/>
              <a:t>karşılık olacaksa </a:t>
            </a:r>
            <a:r>
              <a:rPr lang="tr-TR" dirty="0" smtClean="0"/>
              <a:t>düz </a:t>
            </a:r>
            <a:r>
              <a:rPr lang="tr-TR" dirty="0"/>
              <a:t>tonla, bir </a:t>
            </a:r>
            <a:r>
              <a:rPr lang="tr-TR" dirty="0" smtClean="0"/>
              <a:t>söze </a:t>
            </a:r>
            <a:r>
              <a:rPr lang="tr-TR" dirty="0"/>
              <a:t>başlanacaksa </a:t>
            </a:r>
            <a:r>
              <a:rPr lang="tr-TR" dirty="0" smtClean="0"/>
              <a:t>alçalan</a:t>
            </a:r>
            <a:endParaRPr lang="tr-TR" dirty="0"/>
          </a:p>
          <a:p>
            <a:pPr marL="0" indent="0">
              <a:buNone/>
            </a:pPr>
            <a:r>
              <a:rPr lang="tr-TR" dirty="0"/>
              <a:t>tonla </a:t>
            </a:r>
            <a:r>
              <a:rPr lang="tr-TR" dirty="0" smtClean="0"/>
              <a:t>söylenir</a:t>
            </a:r>
            <a:r>
              <a:rPr lang="tr-TR" dirty="0"/>
              <a:t>.</a:t>
            </a:r>
          </a:p>
        </p:txBody>
      </p:sp>
    </p:spTree>
    <p:extLst>
      <p:ext uri="{BB962C8B-B14F-4D97-AF65-F5344CB8AC3E}">
        <p14:creationId xmlns:p14="http://schemas.microsoft.com/office/powerpoint/2010/main" val="32670877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Ünlü Uyumları</a:t>
            </a:r>
            <a:endParaRPr lang="tr-TR" dirty="0"/>
          </a:p>
        </p:txBody>
      </p:sp>
      <p:sp>
        <p:nvSpPr>
          <p:cNvPr id="3" name="İçerik Yer Tutucusu 2"/>
          <p:cNvSpPr>
            <a:spLocks noGrp="1"/>
          </p:cNvSpPr>
          <p:nvPr>
            <p:ph sz="quarter" idx="1"/>
          </p:nvPr>
        </p:nvSpPr>
        <p:spPr/>
        <p:txBody>
          <a:bodyPr>
            <a:normAutofit fontScale="92500" lnSpcReduction="20000"/>
          </a:bodyPr>
          <a:lstStyle/>
          <a:p>
            <a:pPr marL="0" indent="0">
              <a:buNone/>
            </a:pPr>
            <a:r>
              <a:rPr lang="tr-TR" b="1" dirty="0" smtClean="0"/>
              <a:t>Önlük-</a:t>
            </a:r>
            <a:r>
              <a:rPr lang="tr-TR" b="1" dirty="0" err="1" smtClean="0"/>
              <a:t>Artlık</a:t>
            </a:r>
            <a:r>
              <a:rPr lang="tr-TR" b="1" dirty="0" smtClean="0"/>
              <a:t> Uyumu (Büyük Sesli Uyumu)</a:t>
            </a:r>
            <a:endParaRPr lang="tr-TR" b="1" dirty="0"/>
          </a:p>
          <a:p>
            <a:pPr marL="0" indent="0">
              <a:buNone/>
            </a:pPr>
            <a:r>
              <a:rPr lang="tr-TR" dirty="0"/>
              <a:t>Yukarıda seslerin </a:t>
            </a:r>
            <a:r>
              <a:rPr lang="tr-TR" dirty="0" smtClean="0"/>
              <a:t>özelliklerinden söz </a:t>
            </a:r>
            <a:r>
              <a:rPr lang="tr-TR" dirty="0"/>
              <a:t>edilirken, bazı seslerin art damak, bazı seslerin de </a:t>
            </a:r>
            <a:r>
              <a:rPr lang="tr-TR" dirty="0" smtClean="0"/>
              <a:t>ön </a:t>
            </a:r>
            <a:r>
              <a:rPr lang="tr-TR" dirty="0"/>
              <a:t>damak sesi olduğu </a:t>
            </a:r>
            <a:r>
              <a:rPr lang="tr-TR" dirty="0" smtClean="0"/>
              <a:t>gösterilmişti. Ünlülerin </a:t>
            </a:r>
            <a:r>
              <a:rPr lang="tr-TR" dirty="0"/>
              <a:t>tamamı art damak ve on damak </a:t>
            </a:r>
            <a:r>
              <a:rPr lang="tr-TR" dirty="0" smtClean="0"/>
              <a:t>ünlüleri </a:t>
            </a:r>
            <a:r>
              <a:rPr lang="tr-TR" dirty="0"/>
              <a:t>olarak iki </a:t>
            </a:r>
            <a:r>
              <a:rPr lang="tr-TR" dirty="0" smtClean="0"/>
              <a:t>gruba </a:t>
            </a:r>
            <a:r>
              <a:rPr lang="tr-TR" dirty="0"/>
              <a:t>ayrılır. Buna </a:t>
            </a:r>
            <a:r>
              <a:rPr lang="tr-TR" dirty="0" smtClean="0"/>
              <a:t>göre </a:t>
            </a:r>
            <a:r>
              <a:rPr lang="tr-TR" dirty="0"/>
              <a:t>/a/, /ı/, /o/, /u/ </a:t>
            </a:r>
            <a:r>
              <a:rPr lang="tr-TR" dirty="0" smtClean="0"/>
              <a:t>ünlüleri </a:t>
            </a:r>
            <a:r>
              <a:rPr lang="tr-TR" dirty="0"/>
              <a:t>art damak; /e/, /i/, /o/, /u/ </a:t>
            </a:r>
            <a:r>
              <a:rPr lang="tr-TR" dirty="0" smtClean="0"/>
              <a:t>ünlüleri </a:t>
            </a:r>
            <a:r>
              <a:rPr lang="tr-TR" dirty="0"/>
              <a:t>ise </a:t>
            </a:r>
            <a:r>
              <a:rPr lang="tr-TR" dirty="0" smtClean="0"/>
              <a:t>ön </a:t>
            </a:r>
            <a:r>
              <a:rPr lang="tr-TR" dirty="0"/>
              <a:t>damak sesleridir</a:t>
            </a:r>
            <a:r>
              <a:rPr lang="tr-TR" dirty="0" smtClean="0"/>
              <a:t>.</a:t>
            </a:r>
          </a:p>
          <a:p>
            <a:pPr marL="0" indent="0">
              <a:buNone/>
            </a:pPr>
            <a:r>
              <a:rPr lang="tr-TR" dirty="0"/>
              <a:t>Kaynaklarda kalınlık-incelik uyumu olarak gecen </a:t>
            </a:r>
            <a:r>
              <a:rPr lang="tr-TR" dirty="0" smtClean="0"/>
              <a:t>önlük-</a:t>
            </a:r>
            <a:r>
              <a:rPr lang="tr-TR" dirty="0" err="1" smtClean="0"/>
              <a:t>artlık</a:t>
            </a:r>
            <a:r>
              <a:rPr lang="tr-TR" dirty="0" smtClean="0"/>
              <a:t> </a:t>
            </a:r>
            <a:r>
              <a:rPr lang="tr-TR" dirty="0"/>
              <a:t>uyumu en kısa tanımıyla bir </a:t>
            </a:r>
            <a:r>
              <a:rPr lang="tr-TR" dirty="0" smtClean="0"/>
              <a:t>sözcükte </a:t>
            </a:r>
            <a:r>
              <a:rPr lang="tr-TR" dirty="0"/>
              <a:t>art veya </a:t>
            </a:r>
            <a:r>
              <a:rPr lang="tr-TR" dirty="0" smtClean="0"/>
              <a:t>ön </a:t>
            </a:r>
            <a:r>
              <a:rPr lang="tr-TR" dirty="0"/>
              <a:t>sıradan seslerin bulunmasıdır. Buna bağlı olarak </a:t>
            </a:r>
            <a:r>
              <a:rPr lang="tr-TR" dirty="0" smtClean="0"/>
              <a:t>da sözcüğün </a:t>
            </a:r>
            <a:r>
              <a:rPr lang="tr-TR" dirty="0"/>
              <a:t>son hecesindeki </a:t>
            </a:r>
            <a:r>
              <a:rPr lang="tr-TR" dirty="0" smtClean="0"/>
              <a:t>ünlünün </a:t>
            </a:r>
            <a:r>
              <a:rPr lang="tr-TR" dirty="0"/>
              <a:t>veya alıntı </a:t>
            </a:r>
            <a:r>
              <a:rPr lang="tr-TR" dirty="0" smtClean="0"/>
              <a:t>sözcüklerde söz </a:t>
            </a:r>
            <a:r>
              <a:rPr lang="tr-TR" dirty="0"/>
              <a:t>sonundaki </a:t>
            </a:r>
            <a:r>
              <a:rPr lang="tr-TR" dirty="0" smtClean="0"/>
              <a:t>ünsüzün, sözcüğe </a:t>
            </a:r>
            <a:r>
              <a:rPr lang="tr-TR" dirty="0"/>
              <a:t>eklenecek ekin art damak seslerini mi yoksa on damak seslerini mi </a:t>
            </a:r>
            <a:r>
              <a:rPr lang="tr-TR" dirty="0" smtClean="0"/>
              <a:t>barındıracağını belirlemesidir.</a:t>
            </a:r>
            <a:endParaRPr lang="tr-TR" dirty="0"/>
          </a:p>
        </p:txBody>
      </p:sp>
    </p:spTree>
    <p:extLst>
      <p:ext uri="{BB962C8B-B14F-4D97-AF65-F5344CB8AC3E}">
        <p14:creationId xmlns:p14="http://schemas.microsoft.com/office/powerpoint/2010/main" val="1045380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Uyum Dışı </a:t>
            </a:r>
            <a:r>
              <a:rPr lang="tr-TR" b="1" dirty="0" smtClean="0"/>
              <a:t>Durumlar</a:t>
            </a:r>
            <a:endParaRPr lang="tr-TR" dirty="0"/>
          </a:p>
        </p:txBody>
      </p:sp>
      <p:sp>
        <p:nvSpPr>
          <p:cNvPr id="3" name="İçerik Yer Tutucusu 2"/>
          <p:cNvSpPr>
            <a:spLocks noGrp="1"/>
          </p:cNvSpPr>
          <p:nvPr>
            <p:ph sz="quarter" idx="1"/>
          </p:nvPr>
        </p:nvSpPr>
        <p:spPr>
          <a:xfrm>
            <a:off x="301752" y="1340768"/>
            <a:ext cx="8503920" cy="5161686"/>
          </a:xfrm>
        </p:spPr>
        <p:txBody>
          <a:bodyPr/>
          <a:lstStyle/>
          <a:p>
            <a:pPr marL="0" indent="0">
              <a:buNone/>
            </a:pPr>
            <a:r>
              <a:rPr lang="tr-TR" sz="2400" dirty="0" smtClean="0"/>
              <a:t>Çeşitli </a:t>
            </a:r>
            <a:r>
              <a:rPr lang="tr-TR" sz="2400" dirty="0"/>
              <a:t>nedenlerle </a:t>
            </a:r>
            <a:r>
              <a:rPr lang="tr-TR" sz="2400" dirty="0" smtClean="0"/>
              <a:t>önlük-</a:t>
            </a:r>
            <a:r>
              <a:rPr lang="tr-TR" sz="2400" dirty="0" err="1" smtClean="0"/>
              <a:t>artlık</a:t>
            </a:r>
            <a:r>
              <a:rPr lang="tr-TR" sz="2400" dirty="0" smtClean="0"/>
              <a:t> </a:t>
            </a:r>
            <a:r>
              <a:rPr lang="tr-TR" sz="2400" dirty="0"/>
              <a:t>uyumunun dışında kalan </a:t>
            </a:r>
            <a:r>
              <a:rPr lang="tr-TR" sz="2400" dirty="0" smtClean="0"/>
              <a:t>Türkçe kökenli sözcükler </a:t>
            </a:r>
            <a:r>
              <a:rPr lang="tr-TR" sz="2400" dirty="0"/>
              <a:t>de vardır.</a:t>
            </a:r>
          </a:p>
          <a:p>
            <a:pPr marL="0" indent="0">
              <a:buNone/>
            </a:pPr>
            <a:r>
              <a:rPr lang="tr-TR" sz="2400" dirty="0"/>
              <a:t>Uyumdan </a:t>
            </a:r>
            <a:r>
              <a:rPr lang="tr-TR" sz="2400" dirty="0" smtClean="0"/>
              <a:t>çıkmanın </a:t>
            </a:r>
            <a:r>
              <a:rPr lang="tr-TR" sz="2400" dirty="0"/>
              <a:t>en </a:t>
            </a:r>
            <a:r>
              <a:rPr lang="tr-TR" sz="2400" dirty="0" smtClean="0"/>
              <a:t>önemli </a:t>
            </a:r>
            <a:r>
              <a:rPr lang="tr-TR" sz="2400" dirty="0"/>
              <a:t>nedeni kimi eklerin tek </a:t>
            </a:r>
            <a:r>
              <a:rPr lang="tr-TR" sz="2400" dirty="0" smtClean="0"/>
              <a:t>biçimli oluşudur.</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8183" y="2852936"/>
            <a:ext cx="6796269" cy="1725280"/>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897" y="4797152"/>
            <a:ext cx="8497440" cy="1705302"/>
          </a:xfrm>
          <a:prstGeom prst="rect">
            <a:avLst/>
          </a:prstGeom>
        </p:spPr>
      </p:pic>
    </p:spTree>
    <p:extLst>
      <p:ext uri="{BB962C8B-B14F-4D97-AF65-F5344CB8AC3E}">
        <p14:creationId xmlns:p14="http://schemas.microsoft.com/office/powerpoint/2010/main" val="3698286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Düzlük-Yuvarlaklık </a:t>
            </a:r>
            <a:r>
              <a:rPr lang="tr-TR" b="1" dirty="0" smtClean="0"/>
              <a:t>Uyumu</a:t>
            </a:r>
            <a:endParaRPr lang="tr-TR" dirty="0"/>
          </a:p>
        </p:txBody>
      </p:sp>
      <p:sp>
        <p:nvSpPr>
          <p:cNvPr id="3" name="İçerik Yer Tutucusu 2"/>
          <p:cNvSpPr>
            <a:spLocks noGrp="1"/>
          </p:cNvSpPr>
          <p:nvPr>
            <p:ph sz="quarter" idx="1"/>
          </p:nvPr>
        </p:nvSpPr>
        <p:spPr/>
        <p:txBody>
          <a:bodyPr>
            <a:normAutofit/>
          </a:bodyPr>
          <a:lstStyle/>
          <a:p>
            <a:pPr marL="0" indent="0">
              <a:buNone/>
            </a:pPr>
            <a:r>
              <a:rPr lang="tr-TR" sz="2400" dirty="0" smtClean="0"/>
              <a:t>(Küçük Sesli Uyumu)</a:t>
            </a:r>
          </a:p>
          <a:p>
            <a:pPr marL="0" indent="0">
              <a:buNone/>
            </a:pPr>
            <a:r>
              <a:rPr lang="tr-TR" sz="2400" dirty="0" smtClean="0"/>
              <a:t>Türkiye Türkçesinin önemli </a:t>
            </a:r>
            <a:r>
              <a:rPr lang="tr-TR" sz="2400" dirty="0"/>
              <a:t>ses olaylarından biri de </a:t>
            </a:r>
            <a:r>
              <a:rPr lang="tr-TR" sz="2400" dirty="0" smtClean="0"/>
              <a:t>düzlük-yuvarlaklık </a:t>
            </a:r>
            <a:r>
              <a:rPr lang="tr-TR" sz="2400" dirty="0"/>
              <a:t>uyumudur. </a:t>
            </a:r>
            <a:r>
              <a:rPr lang="tr-TR" sz="2400" dirty="0" smtClean="0"/>
              <a:t>Kaynaklarda dudak </a:t>
            </a:r>
            <a:r>
              <a:rPr lang="tr-TR" sz="2400" dirty="0"/>
              <a:t>uyumu olarak da gecen </a:t>
            </a:r>
            <a:r>
              <a:rPr lang="tr-TR" sz="2400" i="1" dirty="0" smtClean="0"/>
              <a:t>düzlük-yuvarlaklık </a:t>
            </a:r>
            <a:r>
              <a:rPr lang="tr-TR" sz="2400" i="1" dirty="0"/>
              <a:t>uyumu, </a:t>
            </a:r>
            <a:r>
              <a:rPr lang="tr-TR" sz="2400" dirty="0" smtClean="0"/>
              <a:t>sözcüğün </a:t>
            </a:r>
            <a:r>
              <a:rPr lang="tr-TR" sz="2400" dirty="0"/>
              <a:t>ilk </a:t>
            </a:r>
            <a:r>
              <a:rPr lang="tr-TR" sz="2400" dirty="0" smtClean="0"/>
              <a:t>hecesinde düz </a:t>
            </a:r>
            <a:r>
              <a:rPr lang="tr-TR" sz="2400" dirty="0"/>
              <a:t>bir </a:t>
            </a:r>
            <a:r>
              <a:rPr lang="tr-TR" sz="2400" dirty="0" smtClean="0"/>
              <a:t>ünlü </a:t>
            </a:r>
            <a:r>
              <a:rPr lang="tr-TR" sz="2400" dirty="0"/>
              <a:t>varsa sonraki hecelerde sadece </a:t>
            </a:r>
            <a:r>
              <a:rPr lang="tr-TR" sz="2400" dirty="0" smtClean="0"/>
              <a:t>düz</a:t>
            </a:r>
            <a:r>
              <a:rPr lang="tr-TR" sz="2400" dirty="0"/>
              <a:t>; yuvarlak </a:t>
            </a:r>
            <a:r>
              <a:rPr lang="tr-TR" sz="2400" dirty="0" smtClean="0"/>
              <a:t>ünlü </a:t>
            </a:r>
            <a:r>
              <a:rPr lang="tr-TR" sz="2400" dirty="0"/>
              <a:t>varsa sonraki </a:t>
            </a:r>
            <a:r>
              <a:rPr lang="tr-TR" sz="2400" dirty="0" smtClean="0"/>
              <a:t>hecelerde dar-yuvarlak </a:t>
            </a:r>
            <a:r>
              <a:rPr lang="tr-TR" sz="2400" dirty="0"/>
              <a:t>veya </a:t>
            </a:r>
            <a:r>
              <a:rPr lang="tr-TR" sz="2400" dirty="0" smtClean="0"/>
              <a:t>düz-geniş ünlülerin </a:t>
            </a:r>
            <a:r>
              <a:rPr lang="tr-TR" sz="2400" dirty="0"/>
              <a:t>bulunması </a:t>
            </a:r>
            <a:r>
              <a:rPr lang="tr-TR" sz="2400" dirty="0" smtClean="0"/>
              <a:t>kuralıdır.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437112"/>
            <a:ext cx="8546068" cy="1834133"/>
          </a:xfrm>
          <a:prstGeom prst="rect">
            <a:avLst/>
          </a:prstGeom>
        </p:spPr>
      </p:pic>
    </p:spTree>
    <p:extLst>
      <p:ext uri="{BB962C8B-B14F-4D97-AF65-F5344CB8AC3E}">
        <p14:creationId xmlns:p14="http://schemas.microsoft.com/office/powerpoint/2010/main" val="827515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Ünsüz </a:t>
            </a:r>
            <a:r>
              <a:rPr lang="tr-TR" b="1" dirty="0" smtClean="0"/>
              <a:t>Uyumları</a:t>
            </a:r>
            <a:endParaRPr lang="tr-TR" dirty="0"/>
          </a:p>
        </p:txBody>
      </p:sp>
      <p:sp>
        <p:nvSpPr>
          <p:cNvPr id="3" name="İçerik Yer Tutucusu 2"/>
          <p:cNvSpPr>
            <a:spLocks noGrp="1"/>
          </p:cNvSpPr>
          <p:nvPr>
            <p:ph sz="quarter" idx="1"/>
          </p:nvPr>
        </p:nvSpPr>
        <p:spPr/>
        <p:txBody>
          <a:bodyPr>
            <a:normAutofit/>
          </a:bodyPr>
          <a:lstStyle/>
          <a:p>
            <a:pPr marL="0" indent="0">
              <a:buNone/>
            </a:pPr>
            <a:r>
              <a:rPr lang="tr-TR" sz="2400" b="1" dirty="0" err="1" smtClean="0"/>
              <a:t>Ötümlülük-Ötümsüzlük</a:t>
            </a:r>
            <a:r>
              <a:rPr lang="tr-TR" sz="2400" b="1" dirty="0" smtClean="0"/>
              <a:t> </a:t>
            </a:r>
            <a:r>
              <a:rPr lang="tr-TR" sz="2400" b="1" dirty="0"/>
              <a:t>Uyumu</a:t>
            </a:r>
          </a:p>
          <a:p>
            <a:pPr marL="0" indent="0">
              <a:buNone/>
            </a:pPr>
            <a:r>
              <a:rPr lang="tr-TR" sz="2400" dirty="0"/>
              <a:t>Bu uyum </a:t>
            </a:r>
            <a:r>
              <a:rPr lang="tr-TR" sz="2400" dirty="0" smtClean="0"/>
              <a:t>ünsüzlerin </a:t>
            </a:r>
            <a:r>
              <a:rPr lang="tr-TR" sz="2400" dirty="0"/>
              <a:t>boğumlanma noktalarıyla ilgilidir. </a:t>
            </a:r>
            <a:r>
              <a:rPr lang="tr-TR" sz="2400" dirty="0" smtClean="0"/>
              <a:t>Ötümlü </a:t>
            </a:r>
            <a:r>
              <a:rPr lang="tr-TR" sz="2400" dirty="0"/>
              <a:t>ve </a:t>
            </a:r>
            <a:r>
              <a:rPr lang="tr-TR" sz="2400" dirty="0" smtClean="0"/>
              <a:t>ötümsüz varyantları olan </a:t>
            </a:r>
            <a:r>
              <a:rPr lang="tr-TR" sz="2400" dirty="0"/>
              <a:t>bir ekin, </a:t>
            </a:r>
            <a:r>
              <a:rPr lang="tr-TR" sz="2400" dirty="0" smtClean="0"/>
              <a:t>ünlülerden </a:t>
            </a:r>
            <a:r>
              <a:rPr lang="tr-TR" sz="2400" dirty="0"/>
              <a:t>ve </a:t>
            </a:r>
            <a:r>
              <a:rPr lang="tr-TR" sz="2400" dirty="0" smtClean="0"/>
              <a:t>ötümlü ünsüzlerden </a:t>
            </a:r>
            <a:r>
              <a:rPr lang="tr-TR" sz="2400" dirty="0"/>
              <a:t>sonra </a:t>
            </a:r>
            <a:r>
              <a:rPr lang="tr-TR" sz="2400" dirty="0" smtClean="0"/>
              <a:t>ötümlü ünsüzle </a:t>
            </a:r>
            <a:r>
              <a:rPr lang="tr-TR" sz="2400" dirty="0"/>
              <a:t>başlayan, </a:t>
            </a:r>
            <a:r>
              <a:rPr lang="tr-TR" sz="2400" dirty="0" smtClean="0"/>
              <a:t>ötümsüz ünsüzlerden </a:t>
            </a:r>
            <a:r>
              <a:rPr lang="tr-TR" sz="2400" dirty="0"/>
              <a:t>sonraysa </a:t>
            </a:r>
            <a:r>
              <a:rPr lang="tr-TR" sz="2400" dirty="0" smtClean="0"/>
              <a:t>ötümsüz ünsüzle </a:t>
            </a:r>
            <a:r>
              <a:rPr lang="tr-TR" sz="2400" dirty="0"/>
              <a:t>başlayan </a:t>
            </a:r>
            <a:r>
              <a:rPr lang="tr-TR" sz="2400" dirty="0" smtClean="0"/>
              <a:t>biçimlerinin </a:t>
            </a:r>
            <a:r>
              <a:rPr lang="tr-TR" sz="2400" dirty="0"/>
              <a:t>gelmesine </a:t>
            </a:r>
            <a:r>
              <a:rPr lang="tr-TR" sz="2400" i="1" dirty="0" err="1" smtClean="0"/>
              <a:t>ötümlülük-ötümsüzlük</a:t>
            </a:r>
            <a:r>
              <a:rPr lang="tr-TR" sz="2400" i="1" dirty="0" smtClean="0"/>
              <a:t> uyumu </a:t>
            </a:r>
            <a:r>
              <a:rPr lang="tr-TR" sz="2400" dirty="0"/>
              <a:t>denir.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054" y="4221088"/>
            <a:ext cx="8708306" cy="1557908"/>
          </a:xfrm>
          <a:prstGeom prst="rect">
            <a:avLst/>
          </a:prstGeom>
        </p:spPr>
      </p:pic>
    </p:spTree>
    <p:extLst>
      <p:ext uri="{BB962C8B-B14F-4D97-AF65-F5344CB8AC3E}">
        <p14:creationId xmlns:p14="http://schemas.microsoft.com/office/powerpoint/2010/main" val="31470674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HECE VE SES </a:t>
            </a:r>
            <a:r>
              <a:rPr lang="tr-TR" b="1" dirty="0" smtClean="0"/>
              <a:t>İLİŞKİSİ</a:t>
            </a:r>
            <a:endParaRPr lang="tr-TR" dirty="0"/>
          </a:p>
        </p:txBody>
      </p:sp>
      <p:sp>
        <p:nvSpPr>
          <p:cNvPr id="3" name="İçerik Yer Tutucusu 2"/>
          <p:cNvSpPr>
            <a:spLocks noGrp="1"/>
          </p:cNvSpPr>
          <p:nvPr>
            <p:ph sz="quarter" idx="1"/>
          </p:nvPr>
        </p:nvSpPr>
        <p:spPr/>
        <p:txBody>
          <a:bodyPr>
            <a:normAutofit/>
          </a:bodyPr>
          <a:lstStyle/>
          <a:p>
            <a:pPr marL="0" indent="0">
              <a:buNone/>
            </a:pPr>
            <a:r>
              <a:rPr lang="tr-TR" sz="2400" dirty="0" smtClean="0"/>
              <a:t>Bir </a:t>
            </a:r>
            <a:r>
              <a:rPr lang="tr-TR" sz="2400" dirty="0"/>
              <a:t>solukta </a:t>
            </a:r>
            <a:r>
              <a:rPr lang="tr-TR" sz="2400" dirty="0" smtClean="0"/>
              <a:t>çıkarılan </a:t>
            </a:r>
            <a:r>
              <a:rPr lang="tr-TR" sz="2400" dirty="0"/>
              <a:t>ses veya seslerin </a:t>
            </a:r>
            <a:r>
              <a:rPr lang="tr-TR" sz="2400" dirty="0" smtClean="0"/>
              <a:t>bütününe </a:t>
            </a:r>
            <a:r>
              <a:rPr lang="tr-TR" sz="2400" i="1" dirty="0"/>
              <a:t>hece </a:t>
            </a:r>
            <a:r>
              <a:rPr lang="tr-TR" sz="2400" dirty="0"/>
              <a:t>denir. </a:t>
            </a:r>
            <a:r>
              <a:rPr lang="tr-TR" sz="2400" dirty="0" smtClean="0"/>
              <a:t>Türkçede hece çekirdeğini ünlü </a:t>
            </a:r>
            <a:r>
              <a:rPr lang="tr-TR" sz="2400" dirty="0"/>
              <a:t>oluşturur. Heceyi </a:t>
            </a:r>
            <a:r>
              <a:rPr lang="tr-TR" sz="2400" dirty="0" smtClean="0"/>
              <a:t>ünlü </a:t>
            </a:r>
            <a:r>
              <a:rPr lang="tr-TR" sz="2400" dirty="0"/>
              <a:t>kurar ve sadece </a:t>
            </a:r>
            <a:r>
              <a:rPr lang="tr-TR" sz="2400" dirty="0" smtClean="0"/>
              <a:t>ünlüler </a:t>
            </a:r>
            <a:r>
              <a:rPr lang="tr-TR" sz="2400" dirty="0"/>
              <a:t>tek </a:t>
            </a:r>
            <a:r>
              <a:rPr lang="tr-TR" sz="2400" dirty="0" smtClean="0"/>
              <a:t>başlarına hece </a:t>
            </a:r>
            <a:r>
              <a:rPr lang="tr-TR" sz="2400" dirty="0"/>
              <a:t>olabilir. Her </a:t>
            </a:r>
            <a:r>
              <a:rPr lang="tr-TR" sz="2400" dirty="0" smtClean="0"/>
              <a:t>ünlü, </a:t>
            </a:r>
            <a:r>
              <a:rPr lang="tr-TR" sz="2400" dirty="0"/>
              <a:t>varsa kendinden </a:t>
            </a:r>
            <a:r>
              <a:rPr lang="tr-TR" sz="2400" dirty="0" smtClean="0"/>
              <a:t>önce </a:t>
            </a:r>
            <a:r>
              <a:rPr lang="tr-TR" sz="2400" dirty="0"/>
              <a:t>gelen </a:t>
            </a:r>
            <a:r>
              <a:rPr lang="tr-TR" sz="2400" dirty="0" smtClean="0"/>
              <a:t>ünsüzü </a:t>
            </a:r>
            <a:r>
              <a:rPr lang="tr-TR" sz="2400" dirty="0"/>
              <a:t>ve kendinden sonra gelen tek</a:t>
            </a:r>
          </a:p>
          <a:p>
            <a:pPr marL="0" indent="0">
              <a:buNone/>
            </a:pPr>
            <a:r>
              <a:rPr lang="tr-TR" sz="2400" dirty="0"/>
              <a:t>veya iki </a:t>
            </a:r>
            <a:r>
              <a:rPr lang="tr-TR" sz="2400" dirty="0" smtClean="0"/>
              <a:t>ünsüzü </a:t>
            </a:r>
            <a:r>
              <a:rPr lang="tr-TR" sz="2400" dirty="0"/>
              <a:t>kurduğu hecenin </a:t>
            </a:r>
            <a:r>
              <a:rPr lang="tr-TR" sz="2400" dirty="0" smtClean="0"/>
              <a:t>içine </a:t>
            </a:r>
            <a:r>
              <a:rPr lang="tr-TR" sz="2400" dirty="0"/>
              <a:t>alır</a:t>
            </a:r>
            <a:r>
              <a:rPr lang="tr-TR" sz="2400" dirty="0" smtClean="0"/>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861048"/>
            <a:ext cx="8532440" cy="2304084"/>
          </a:xfrm>
          <a:prstGeom prst="rect">
            <a:avLst/>
          </a:prstGeom>
        </p:spPr>
      </p:pic>
    </p:spTree>
    <p:extLst>
      <p:ext uri="{BB962C8B-B14F-4D97-AF65-F5344CB8AC3E}">
        <p14:creationId xmlns:p14="http://schemas.microsoft.com/office/powerpoint/2010/main" val="484387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p:txBody>
          <a:bodyPr>
            <a:normAutofit/>
          </a:bodyPr>
          <a:lstStyle/>
          <a:p>
            <a:r>
              <a:rPr lang="tr-TR" b="1" dirty="0"/>
              <a:t>Ses </a:t>
            </a:r>
            <a:r>
              <a:rPr lang="tr-TR" b="1" dirty="0" smtClean="0"/>
              <a:t>Bilgisi ve Ses</a:t>
            </a:r>
            <a:endParaRPr lang="tr-TR" dirty="0"/>
          </a:p>
        </p:txBody>
      </p:sp>
      <p:sp>
        <p:nvSpPr>
          <p:cNvPr id="2" name="İçerik Yer Tutucusu 1"/>
          <p:cNvSpPr>
            <a:spLocks noGrp="1"/>
          </p:cNvSpPr>
          <p:nvPr>
            <p:ph sz="quarter" idx="1"/>
          </p:nvPr>
        </p:nvSpPr>
        <p:spPr/>
        <p:txBody>
          <a:bodyPr>
            <a:normAutofit fontScale="92500" lnSpcReduction="20000"/>
          </a:bodyPr>
          <a:lstStyle/>
          <a:p>
            <a:pPr marL="0" indent="0">
              <a:buNone/>
            </a:pPr>
            <a:r>
              <a:rPr lang="tr-TR" dirty="0" smtClean="0"/>
              <a:t>Bir </a:t>
            </a:r>
            <a:r>
              <a:rPr lang="tr-TR" dirty="0"/>
              <a:t>dilin seslerini boğumlanma noktaları, boğumlanma özellikleri vb. bakımlardan inceleyen dil bilimi kolu, </a:t>
            </a:r>
            <a:r>
              <a:rPr lang="tr-TR" dirty="0" smtClean="0"/>
              <a:t>fonetik.</a:t>
            </a:r>
            <a:endParaRPr lang="tr-TR" dirty="0"/>
          </a:p>
          <a:p>
            <a:pPr marL="0" indent="0">
              <a:buNone/>
            </a:pPr>
            <a:r>
              <a:rPr lang="tr-TR" dirty="0" smtClean="0"/>
              <a:t>Ses </a:t>
            </a:r>
            <a:r>
              <a:rPr lang="tr-TR" dirty="0"/>
              <a:t>bilgisinin inceleme alanları ses, harf, seslerin anlam ayırıcı özelliği, sesbirim, ünlüler, ünsüzler, </a:t>
            </a:r>
            <a:r>
              <a:rPr lang="tr-TR" dirty="0" err="1"/>
              <a:t>sesdizimi</a:t>
            </a:r>
            <a:r>
              <a:rPr lang="tr-TR" dirty="0"/>
              <a:t>, ünlü ve ünsüzlerle ilgili kurallar, sesler arasındaki etkileşimler, ses değişimleri, ses olaylarıdır. </a:t>
            </a:r>
          </a:p>
          <a:p>
            <a:pPr marL="0" indent="0">
              <a:buNone/>
            </a:pPr>
            <a:r>
              <a:rPr lang="tr-TR" b="1" dirty="0" smtClean="0"/>
              <a:t>Ses: </a:t>
            </a:r>
            <a:r>
              <a:rPr lang="tr-TR" dirty="0" smtClean="0"/>
              <a:t>Konuşma </a:t>
            </a:r>
            <a:r>
              <a:rPr lang="tr-TR" dirty="0"/>
              <a:t>dilinin söylenip işitilebilen en küçük parçasına </a:t>
            </a:r>
            <a:r>
              <a:rPr lang="tr-TR" i="1" dirty="0"/>
              <a:t>ses </a:t>
            </a:r>
            <a:r>
              <a:rPr lang="tr-TR" dirty="0"/>
              <a:t>denir. Ama ses bilgisindeki bu en küçük parça anlayışı bir varsayımdır. Çünkü konuşma sırasında sesler gerçekte birbirinden ayrı söylenmezler, aralarında herhangi bir doğal kesinti yoktur. Tersine konuşma, devamlılık gösteren bir süreçtir. </a:t>
            </a:r>
            <a:endParaRPr lang="tr-TR" dirty="0" smtClean="0">
              <a:latin typeface="Trebuchet MS" pitchFamily="34" charset="0"/>
            </a:endParaRPr>
          </a:p>
        </p:txBody>
      </p:sp>
    </p:spTree>
    <p:extLst>
      <p:ext uri="{BB962C8B-B14F-4D97-AF65-F5344CB8AC3E}">
        <p14:creationId xmlns:p14="http://schemas.microsoft.com/office/powerpoint/2010/main" val="4130237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TÜRKÇENİN SES </a:t>
            </a:r>
            <a:r>
              <a:rPr lang="tr-TR" b="1" dirty="0" smtClean="0"/>
              <a:t>ÖZELLİKLERİ</a:t>
            </a:r>
            <a:endParaRPr lang="tr-TR" dirty="0"/>
          </a:p>
        </p:txBody>
      </p:sp>
      <p:sp>
        <p:nvSpPr>
          <p:cNvPr id="3" name="İçerik Yer Tutucusu 2"/>
          <p:cNvSpPr>
            <a:spLocks noGrp="1"/>
          </p:cNvSpPr>
          <p:nvPr>
            <p:ph sz="quarter" idx="1"/>
          </p:nvPr>
        </p:nvSpPr>
        <p:spPr>
          <a:xfrm>
            <a:off x="179512" y="1484784"/>
            <a:ext cx="8784976" cy="5112568"/>
          </a:xfrm>
        </p:spPr>
        <p:txBody>
          <a:bodyPr>
            <a:normAutofit fontScale="55000" lnSpcReduction="20000"/>
          </a:bodyPr>
          <a:lstStyle/>
          <a:p>
            <a:pPr marL="0" indent="0">
              <a:buNone/>
            </a:pPr>
            <a:r>
              <a:rPr lang="tr-TR" sz="3300" dirty="0" smtClean="0"/>
              <a:t>Türkçenin </a:t>
            </a:r>
            <a:r>
              <a:rPr lang="tr-TR" sz="3300" dirty="0"/>
              <a:t>ilişkide bulunduğu dillerin çoğunda /ö/ ve /ü/ ünlüleri, bazılarında da /ı/ ünlüsü bulunmaz. Bunlar Türkçe için tipik seslerdir. </a:t>
            </a:r>
          </a:p>
          <a:p>
            <a:pPr marL="0" indent="0">
              <a:buNone/>
            </a:pPr>
            <a:r>
              <a:rPr lang="tr-TR" sz="3300" i="1" dirty="0"/>
              <a:t>Geniz ünlüleri, gırtlak ünsüzleri, ayın </a:t>
            </a:r>
            <a:r>
              <a:rPr lang="tr-TR" sz="3300" dirty="0"/>
              <a:t>ve </a:t>
            </a:r>
            <a:r>
              <a:rPr lang="tr-TR" sz="3300" i="1" dirty="0"/>
              <a:t>hemze </a:t>
            </a:r>
            <a:r>
              <a:rPr lang="tr-TR" sz="3300" dirty="0"/>
              <a:t>Türkçe için tipik olmayan seslerdir. Yine sızıcı sesler de (/f/, /v/, /j/) Türkçe için tipik değildir. </a:t>
            </a:r>
          </a:p>
          <a:p>
            <a:pPr marL="0" indent="0">
              <a:buNone/>
            </a:pPr>
            <a:r>
              <a:rPr lang="tr-TR" sz="3300" b="1" dirty="0"/>
              <a:t>İkiz Ünlülerden </a:t>
            </a:r>
            <a:r>
              <a:rPr lang="tr-TR" sz="3300" b="1" dirty="0" smtClean="0"/>
              <a:t>Kaçınma</a:t>
            </a:r>
          </a:p>
          <a:p>
            <a:pPr marL="0" indent="0">
              <a:buNone/>
            </a:pPr>
            <a:r>
              <a:rPr lang="tr-TR" sz="3300" b="1" dirty="0"/>
              <a:t>Uzun Ünlülerin Olmayışı: </a:t>
            </a:r>
            <a:r>
              <a:rPr lang="tr-TR" sz="3300" dirty="0"/>
              <a:t>Birincil uzun ünlüler Türkçe için tipik değildir. </a:t>
            </a:r>
            <a:endParaRPr lang="tr-TR" sz="3300" dirty="0" smtClean="0"/>
          </a:p>
          <a:p>
            <a:pPr marL="0" indent="0">
              <a:buNone/>
            </a:pPr>
            <a:r>
              <a:rPr lang="tr-TR" sz="3300" b="1" dirty="0" smtClean="0"/>
              <a:t>Söz </a:t>
            </a:r>
            <a:r>
              <a:rPr lang="tr-TR" sz="3300" b="1" dirty="0"/>
              <a:t>Başında Akıcı Ünsüzlerin Bulunmayışı: </a:t>
            </a:r>
            <a:r>
              <a:rPr lang="tr-TR" sz="3300" dirty="0" smtClean="0"/>
              <a:t>/</a:t>
            </a:r>
            <a:r>
              <a:rPr lang="tr-TR" sz="3300" dirty="0"/>
              <a:t>f/, /h/, /j/, /l/, /m/, /n/, /p/, /r/, /ş/, /v/, /z/ ünlüleriyle başlayan Türkçe sözcükler ya alıntıdır ya da ilk ünsüzleri başka seslerden gelişmiştir. /j/ sesi her pozisyonda sadece yabancı sözcüklerde bulunabilir. </a:t>
            </a:r>
          </a:p>
          <a:p>
            <a:pPr marL="0" indent="0">
              <a:buNone/>
            </a:pPr>
            <a:r>
              <a:rPr lang="tr-TR" sz="3300" b="1" dirty="0"/>
              <a:t>Ses Uyumlarının Varlığı: </a:t>
            </a:r>
            <a:r>
              <a:rPr lang="tr-TR" sz="3300" dirty="0"/>
              <a:t>Önlük-</a:t>
            </a:r>
            <a:r>
              <a:rPr lang="tr-TR" sz="3300" dirty="0" err="1"/>
              <a:t>artlık</a:t>
            </a:r>
            <a:r>
              <a:rPr lang="tr-TR" sz="3300" dirty="0"/>
              <a:t> uyumu çok az istisnayla gelişmiştir, düzlük-yuvarlaklık uyumu ise daha sınırlıdır. </a:t>
            </a:r>
            <a:r>
              <a:rPr lang="tr-TR" sz="3300" dirty="0" smtClean="0"/>
              <a:t>Ünsüz </a:t>
            </a:r>
            <a:r>
              <a:rPr lang="tr-TR" sz="3300" dirty="0"/>
              <a:t>uyumu vardır. </a:t>
            </a:r>
            <a:endParaRPr lang="tr-TR" sz="3300" dirty="0" smtClean="0"/>
          </a:p>
          <a:p>
            <a:pPr marL="0" indent="0">
              <a:buNone/>
            </a:pPr>
            <a:r>
              <a:rPr lang="tr-TR" sz="3300" b="1" dirty="0" smtClean="0"/>
              <a:t>Ünsüzlerin </a:t>
            </a:r>
            <a:r>
              <a:rPr lang="tr-TR" sz="3300" b="1" dirty="0"/>
              <a:t>Yan Yana </a:t>
            </a:r>
            <a:r>
              <a:rPr lang="tr-TR" sz="3300" b="1" dirty="0" smtClean="0"/>
              <a:t>Gelmesi</a:t>
            </a:r>
          </a:p>
          <a:p>
            <a:pPr marL="0" indent="0">
              <a:buNone/>
            </a:pPr>
            <a:r>
              <a:rPr lang="tr-TR" sz="3300" b="1" dirty="0"/>
              <a:t>Söz Sonunda Sınırlı Sayıda Ünsüz Çifti: </a:t>
            </a:r>
            <a:r>
              <a:rPr lang="tr-TR" sz="3300" dirty="0"/>
              <a:t>Türkçe sözcüklerde, hece sonunda ancak belli ünsüz çiftleri bulunabilir: -</a:t>
            </a:r>
            <a:r>
              <a:rPr lang="tr-TR" sz="3300" dirty="0" err="1"/>
              <a:t>lç</a:t>
            </a:r>
            <a:r>
              <a:rPr lang="tr-TR" sz="3300" dirty="0"/>
              <a:t>, -</a:t>
            </a:r>
            <a:r>
              <a:rPr lang="tr-TR" sz="3300" dirty="0" err="1"/>
              <a:t>lk</a:t>
            </a:r>
            <a:r>
              <a:rPr lang="tr-TR" sz="3300" dirty="0"/>
              <a:t>, -</a:t>
            </a:r>
            <a:r>
              <a:rPr lang="tr-TR" sz="3300" dirty="0" err="1"/>
              <a:t>lp</a:t>
            </a:r>
            <a:r>
              <a:rPr lang="tr-TR" sz="3300" dirty="0"/>
              <a:t>, -</a:t>
            </a:r>
            <a:r>
              <a:rPr lang="tr-TR" sz="3300" dirty="0" err="1"/>
              <a:t>lt</a:t>
            </a:r>
            <a:r>
              <a:rPr lang="tr-TR" sz="3300" dirty="0"/>
              <a:t>; -</a:t>
            </a:r>
            <a:r>
              <a:rPr lang="tr-TR" sz="3300" dirty="0" err="1"/>
              <a:t>nç</a:t>
            </a:r>
            <a:r>
              <a:rPr lang="tr-TR" sz="3300" dirty="0"/>
              <a:t>, -</a:t>
            </a:r>
            <a:r>
              <a:rPr lang="tr-TR" sz="3300" dirty="0" err="1"/>
              <a:t>nk</a:t>
            </a:r>
            <a:r>
              <a:rPr lang="tr-TR" sz="3300" dirty="0"/>
              <a:t>, </a:t>
            </a:r>
            <a:r>
              <a:rPr lang="tr-TR" sz="3300" dirty="0" err="1"/>
              <a:t>nt</a:t>
            </a:r>
            <a:r>
              <a:rPr lang="tr-TR" sz="3300" dirty="0"/>
              <a:t>; -</a:t>
            </a:r>
            <a:r>
              <a:rPr lang="tr-TR" sz="3300" dirty="0" err="1"/>
              <a:t>rç</a:t>
            </a:r>
            <a:r>
              <a:rPr lang="tr-TR" sz="3300" dirty="0"/>
              <a:t>, -</a:t>
            </a:r>
            <a:r>
              <a:rPr lang="tr-TR" sz="3300" dirty="0" err="1"/>
              <a:t>rk</a:t>
            </a:r>
            <a:r>
              <a:rPr lang="tr-TR" sz="3300" dirty="0"/>
              <a:t>, -</a:t>
            </a:r>
            <a:r>
              <a:rPr lang="tr-TR" sz="3300" dirty="0" err="1"/>
              <a:t>rp</a:t>
            </a:r>
            <a:r>
              <a:rPr lang="tr-TR" sz="3300" dirty="0"/>
              <a:t>, -</a:t>
            </a:r>
            <a:r>
              <a:rPr lang="tr-TR" sz="3300" dirty="0" err="1"/>
              <a:t>rs</a:t>
            </a:r>
            <a:r>
              <a:rPr lang="tr-TR" sz="3300" dirty="0"/>
              <a:t>, -</a:t>
            </a:r>
            <a:r>
              <a:rPr lang="tr-TR" sz="3300" dirty="0" err="1"/>
              <a:t>rt</a:t>
            </a:r>
            <a:r>
              <a:rPr lang="tr-TR" sz="3300" dirty="0"/>
              <a:t>; -</a:t>
            </a:r>
            <a:r>
              <a:rPr lang="tr-TR" sz="3300" dirty="0" err="1"/>
              <a:t>st</a:t>
            </a:r>
            <a:r>
              <a:rPr lang="tr-TR" sz="3300" dirty="0"/>
              <a:t> </a:t>
            </a:r>
          </a:p>
          <a:p>
            <a:pPr marL="0" indent="0">
              <a:buNone/>
            </a:pPr>
            <a:r>
              <a:rPr lang="tr-TR" sz="3300" b="1" dirty="0"/>
              <a:t>Söz Sonunda Kimi Ünsüzlerin Bulunamayışı: </a:t>
            </a:r>
            <a:r>
              <a:rPr lang="tr-TR" sz="3300" dirty="0"/>
              <a:t>Söz sonunda /b/, /c/, /d/, /g/ ünsüzleri bulunmaz.</a:t>
            </a:r>
          </a:p>
          <a:p>
            <a:pPr marL="0" indent="0">
              <a:buNone/>
            </a:pPr>
            <a:r>
              <a:rPr lang="tr-TR" sz="3300" b="1" dirty="0"/>
              <a:t>İlk Hece Dışında Bulunamayan Ünlüler: </a:t>
            </a:r>
            <a:r>
              <a:rPr lang="tr-TR" sz="3300" dirty="0"/>
              <a:t>Türkçe sözcüklerde geniş yuvarlak /o/ ve /ö/ ünlüleri yalnız ilk hecede bulunabilir</a:t>
            </a:r>
            <a:r>
              <a:rPr lang="tr-TR" sz="3300" dirty="0" smtClean="0"/>
              <a:t>.</a:t>
            </a:r>
            <a:endParaRPr lang="tr-TR" sz="3300" dirty="0"/>
          </a:p>
          <a:p>
            <a:pPr marL="0" indent="0">
              <a:buNone/>
            </a:pPr>
            <a:endParaRPr lang="tr-TR" dirty="0"/>
          </a:p>
        </p:txBody>
      </p:sp>
    </p:spTree>
    <p:extLst>
      <p:ext uri="{BB962C8B-B14F-4D97-AF65-F5344CB8AC3E}">
        <p14:creationId xmlns:p14="http://schemas.microsoft.com/office/powerpoint/2010/main" val="3801403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Sözcükleri oluşturan seslerin değişme nedenleri</a:t>
            </a:r>
          </a:p>
        </p:txBody>
      </p:sp>
      <p:sp>
        <p:nvSpPr>
          <p:cNvPr id="3" name="İçerik Yer Tutucusu 2"/>
          <p:cNvSpPr>
            <a:spLocks noGrp="1"/>
          </p:cNvSpPr>
          <p:nvPr>
            <p:ph sz="quarter" idx="1"/>
          </p:nvPr>
        </p:nvSpPr>
        <p:spPr>
          <a:xfrm>
            <a:off x="301752" y="1700808"/>
            <a:ext cx="8503920" cy="4398240"/>
          </a:xfrm>
        </p:spPr>
        <p:txBody>
          <a:bodyPr/>
          <a:lstStyle/>
          <a:p>
            <a:pPr marL="0" indent="0">
              <a:buNone/>
            </a:pPr>
            <a:r>
              <a:rPr lang="tr-TR" b="1" dirty="0" smtClean="0"/>
              <a:t>. </a:t>
            </a:r>
            <a:r>
              <a:rPr lang="tr-TR" dirty="0"/>
              <a:t>Dildeki eğilimler </a:t>
            </a:r>
          </a:p>
          <a:p>
            <a:pPr marL="0" indent="0">
              <a:buNone/>
            </a:pPr>
            <a:r>
              <a:rPr lang="tr-TR" b="1" dirty="0"/>
              <a:t>. </a:t>
            </a:r>
            <a:r>
              <a:rPr lang="tr-TR" dirty="0"/>
              <a:t>Eklenme </a:t>
            </a:r>
          </a:p>
          <a:p>
            <a:pPr marL="0" indent="0">
              <a:buNone/>
            </a:pPr>
            <a:r>
              <a:rPr lang="tr-TR" b="1" dirty="0"/>
              <a:t>. </a:t>
            </a:r>
            <a:r>
              <a:rPr lang="tr-TR" dirty="0"/>
              <a:t>Tarihsel süreç </a:t>
            </a:r>
          </a:p>
          <a:p>
            <a:pPr marL="0" indent="0">
              <a:buNone/>
            </a:pPr>
            <a:r>
              <a:rPr lang="tr-TR" b="1" dirty="0"/>
              <a:t>. </a:t>
            </a:r>
            <a:r>
              <a:rPr lang="tr-TR" dirty="0"/>
              <a:t>Dil ilişkileri </a:t>
            </a:r>
          </a:p>
          <a:p>
            <a:pPr marL="0" indent="0">
              <a:buNone/>
            </a:pPr>
            <a:r>
              <a:rPr lang="tr-TR" b="1" dirty="0"/>
              <a:t>. </a:t>
            </a:r>
            <a:r>
              <a:rPr lang="tr-TR" dirty="0"/>
              <a:t>Yazı dili-Konuşma dili arasındaki farklar </a:t>
            </a:r>
          </a:p>
          <a:p>
            <a:pPr marL="0" indent="0">
              <a:buNone/>
            </a:pPr>
            <a:r>
              <a:rPr lang="tr-TR" b="1" dirty="0"/>
              <a:t>. </a:t>
            </a:r>
            <a:r>
              <a:rPr lang="tr-TR" dirty="0"/>
              <a:t>Standart dil ve ağız ilişkisi </a:t>
            </a:r>
          </a:p>
          <a:p>
            <a:pPr marL="0" indent="0">
              <a:buNone/>
            </a:pPr>
            <a:r>
              <a:rPr lang="tr-TR" b="1" dirty="0"/>
              <a:t>. </a:t>
            </a:r>
            <a:r>
              <a:rPr lang="tr-TR" dirty="0"/>
              <a:t>Dil planlaması </a:t>
            </a:r>
          </a:p>
        </p:txBody>
      </p:sp>
    </p:spTree>
    <p:extLst>
      <p:ext uri="{BB962C8B-B14F-4D97-AF65-F5344CB8AC3E}">
        <p14:creationId xmlns:p14="http://schemas.microsoft.com/office/powerpoint/2010/main" val="2975786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b="1" dirty="0"/>
              <a:t>Ünlülerde </a:t>
            </a:r>
            <a:r>
              <a:rPr lang="tr-TR" sz="3600" b="1" dirty="0" smtClean="0"/>
              <a:t>Meydana Gelen Ses Olayları</a:t>
            </a:r>
            <a:endParaRPr lang="tr-TR" dirty="0"/>
          </a:p>
        </p:txBody>
      </p:sp>
      <p:sp>
        <p:nvSpPr>
          <p:cNvPr id="3" name="İçerik Yer Tutucusu 2"/>
          <p:cNvSpPr>
            <a:spLocks noGrp="1"/>
          </p:cNvSpPr>
          <p:nvPr>
            <p:ph sz="half" idx="1"/>
          </p:nvPr>
        </p:nvSpPr>
        <p:spPr/>
        <p:txBody>
          <a:bodyPr>
            <a:normAutofit/>
          </a:bodyPr>
          <a:lstStyle/>
          <a:p>
            <a:pPr marL="0" indent="0">
              <a:buNone/>
            </a:pPr>
            <a:r>
              <a:rPr lang="tr-TR" sz="2400" dirty="0" smtClean="0"/>
              <a:t>. </a:t>
            </a:r>
            <a:r>
              <a:rPr lang="tr-TR" sz="2400" dirty="0"/>
              <a:t>Ünlü daralması </a:t>
            </a:r>
          </a:p>
          <a:p>
            <a:pPr marL="0" indent="0">
              <a:buNone/>
            </a:pPr>
            <a:r>
              <a:rPr lang="tr-TR" sz="2400" dirty="0"/>
              <a:t>. Ünlü genişlemesi </a:t>
            </a:r>
          </a:p>
          <a:p>
            <a:pPr marL="0" indent="0">
              <a:buNone/>
            </a:pPr>
            <a:r>
              <a:rPr lang="tr-TR" sz="2400" dirty="0"/>
              <a:t>. </a:t>
            </a:r>
            <a:r>
              <a:rPr lang="tr-TR" sz="2400" dirty="0" err="1"/>
              <a:t>Öndamaksıllaşma</a:t>
            </a:r>
            <a:r>
              <a:rPr lang="tr-TR" sz="2400" dirty="0"/>
              <a:t> </a:t>
            </a:r>
          </a:p>
          <a:p>
            <a:pPr marL="0" indent="0">
              <a:buNone/>
            </a:pPr>
            <a:r>
              <a:rPr lang="tr-TR" sz="2400" dirty="0"/>
              <a:t>. </a:t>
            </a:r>
            <a:r>
              <a:rPr lang="tr-TR" sz="2400" dirty="0" err="1"/>
              <a:t>Artdamaksıllaşma</a:t>
            </a:r>
            <a:r>
              <a:rPr lang="tr-TR" sz="2400" dirty="0"/>
              <a:t> </a:t>
            </a:r>
          </a:p>
          <a:p>
            <a:pPr marL="0" indent="0">
              <a:buNone/>
            </a:pPr>
            <a:r>
              <a:rPr lang="tr-TR" sz="2400" dirty="0"/>
              <a:t>. Yuvarlaklaşma </a:t>
            </a:r>
          </a:p>
          <a:p>
            <a:pPr marL="0" indent="0">
              <a:buNone/>
            </a:pPr>
            <a:r>
              <a:rPr lang="tr-TR" sz="2400" dirty="0"/>
              <a:t>. Düzleşme </a:t>
            </a:r>
          </a:p>
          <a:p>
            <a:pPr marL="0" indent="0">
              <a:buNone/>
            </a:pPr>
            <a:endParaRPr lang="tr-TR" dirty="0"/>
          </a:p>
        </p:txBody>
      </p:sp>
      <p:sp>
        <p:nvSpPr>
          <p:cNvPr id="5" name="İçerik Yer Tutucusu 4"/>
          <p:cNvSpPr>
            <a:spLocks noGrp="1"/>
          </p:cNvSpPr>
          <p:nvPr>
            <p:ph sz="half" idx="2"/>
          </p:nvPr>
        </p:nvSpPr>
        <p:spPr/>
        <p:txBody>
          <a:bodyPr>
            <a:normAutofit/>
          </a:bodyPr>
          <a:lstStyle/>
          <a:p>
            <a:pPr marL="0" indent="0">
              <a:buNone/>
            </a:pPr>
            <a:r>
              <a:rPr lang="tr-TR" sz="2400" dirty="0" smtClean="0"/>
              <a:t>. </a:t>
            </a:r>
            <a:r>
              <a:rPr lang="tr-TR" sz="2400" dirty="0"/>
              <a:t>Ünlü uzaması </a:t>
            </a:r>
          </a:p>
          <a:p>
            <a:pPr marL="0" indent="0">
              <a:buNone/>
            </a:pPr>
            <a:r>
              <a:rPr lang="tr-TR" sz="2400" dirty="0"/>
              <a:t>. Ünlü kısalması </a:t>
            </a:r>
          </a:p>
          <a:p>
            <a:pPr marL="0" indent="0">
              <a:buNone/>
            </a:pPr>
            <a:r>
              <a:rPr lang="tr-TR" sz="2400" dirty="0"/>
              <a:t>. Ünlü türemesi </a:t>
            </a:r>
          </a:p>
          <a:p>
            <a:pPr marL="0" indent="0">
              <a:buNone/>
            </a:pPr>
            <a:r>
              <a:rPr lang="tr-TR" sz="2400" dirty="0"/>
              <a:t>. Ünlü düşmesi</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89958">
            <a:off x="1164957" y="3575844"/>
            <a:ext cx="7452320" cy="2529359"/>
          </a:xfrm>
          <a:prstGeom prst="rect">
            <a:avLst/>
          </a:prstGeom>
        </p:spPr>
      </p:pic>
    </p:spTree>
    <p:extLst>
      <p:ext uri="{BB962C8B-B14F-4D97-AF65-F5344CB8AC3E}">
        <p14:creationId xmlns:p14="http://schemas.microsoft.com/office/powerpoint/2010/main" val="35529006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4"/>
          <p:cNvSpPr>
            <a:spLocks noGrp="1"/>
          </p:cNvSpPr>
          <p:nvPr>
            <p:ph type="title"/>
          </p:nvPr>
        </p:nvSpPr>
        <p:spPr/>
        <p:txBody>
          <a:bodyPr>
            <a:normAutofit fontScale="90000"/>
          </a:bodyPr>
          <a:lstStyle/>
          <a:p>
            <a:r>
              <a:rPr lang="tr-TR" b="1" dirty="0" smtClean="0"/>
              <a:t>Ünsüzlerde Meydana Gelen Ses Olayları</a:t>
            </a:r>
            <a:endParaRPr lang="tr-TR" dirty="0"/>
          </a:p>
        </p:txBody>
      </p:sp>
      <p:sp>
        <p:nvSpPr>
          <p:cNvPr id="3" name="İçerik Yer Tutucusu 2"/>
          <p:cNvSpPr>
            <a:spLocks noGrp="1"/>
          </p:cNvSpPr>
          <p:nvPr>
            <p:ph sz="half" idx="1"/>
          </p:nvPr>
        </p:nvSpPr>
        <p:spPr/>
        <p:txBody>
          <a:bodyPr>
            <a:normAutofit/>
          </a:bodyPr>
          <a:lstStyle/>
          <a:p>
            <a:pPr marL="0" indent="0">
              <a:buNone/>
            </a:pPr>
            <a:endParaRPr lang="tr-TR" dirty="0"/>
          </a:p>
          <a:p>
            <a:pPr marL="0" indent="0">
              <a:buNone/>
            </a:pPr>
            <a:r>
              <a:rPr lang="tr-TR" dirty="0"/>
              <a:t>. Ünsüz tekleşmesi </a:t>
            </a:r>
          </a:p>
          <a:p>
            <a:pPr marL="0" indent="0">
              <a:buNone/>
            </a:pPr>
            <a:r>
              <a:rPr lang="tr-TR" dirty="0"/>
              <a:t>. Ünsüz ikizleşmesi </a:t>
            </a:r>
          </a:p>
          <a:p>
            <a:pPr marL="0" indent="0">
              <a:buNone/>
            </a:pPr>
            <a:r>
              <a:rPr lang="tr-TR" dirty="0"/>
              <a:t>. Ünsüz düşmesi </a:t>
            </a:r>
          </a:p>
          <a:p>
            <a:pPr marL="0" indent="0">
              <a:buNone/>
            </a:pPr>
            <a:r>
              <a:rPr lang="tr-TR" dirty="0"/>
              <a:t>. Ünsüz türemesi </a:t>
            </a:r>
          </a:p>
          <a:p>
            <a:pPr marL="0" indent="0">
              <a:buNone/>
            </a:pPr>
            <a:endParaRPr lang="tr-TR" dirty="0"/>
          </a:p>
        </p:txBody>
      </p:sp>
      <p:sp>
        <p:nvSpPr>
          <p:cNvPr id="6" name="İçerik Yer Tutucusu 5"/>
          <p:cNvSpPr>
            <a:spLocks noGrp="1"/>
          </p:cNvSpPr>
          <p:nvPr>
            <p:ph sz="half" idx="2"/>
          </p:nvPr>
        </p:nvSpPr>
        <p:spPr/>
        <p:txBody>
          <a:bodyPr>
            <a:normAutofit/>
          </a:bodyPr>
          <a:lstStyle/>
          <a:p>
            <a:pPr marL="0" indent="0">
              <a:buNone/>
            </a:pPr>
            <a:r>
              <a:rPr lang="tr-TR" dirty="0" smtClean="0"/>
              <a:t>. </a:t>
            </a:r>
            <a:r>
              <a:rPr lang="tr-TR" dirty="0" err="1"/>
              <a:t>Dudaksıllaşma</a:t>
            </a:r>
            <a:r>
              <a:rPr lang="tr-TR" dirty="0"/>
              <a:t> </a:t>
            </a:r>
          </a:p>
          <a:p>
            <a:pPr marL="0" indent="0">
              <a:buNone/>
            </a:pPr>
            <a:r>
              <a:rPr lang="tr-TR" dirty="0"/>
              <a:t>. </a:t>
            </a:r>
            <a:r>
              <a:rPr lang="tr-TR" dirty="0" err="1"/>
              <a:t>Aykırılaşma</a:t>
            </a:r>
            <a:r>
              <a:rPr lang="tr-TR" dirty="0"/>
              <a:t> </a:t>
            </a:r>
          </a:p>
          <a:p>
            <a:pPr marL="0" indent="0">
              <a:buNone/>
            </a:pPr>
            <a:r>
              <a:rPr lang="tr-TR" dirty="0"/>
              <a:t>. Göçüşme </a:t>
            </a:r>
          </a:p>
          <a:p>
            <a:pPr marL="0" indent="0">
              <a:buNone/>
            </a:pPr>
            <a:r>
              <a:rPr lang="tr-TR" dirty="0"/>
              <a:t>. </a:t>
            </a:r>
            <a:r>
              <a:rPr lang="tr-TR" dirty="0" err="1"/>
              <a:t>Ötümlüleşme</a:t>
            </a:r>
            <a:r>
              <a:rPr lang="tr-TR" dirty="0"/>
              <a:t> </a:t>
            </a:r>
          </a:p>
          <a:p>
            <a:pPr marL="0" indent="0">
              <a:buNone/>
            </a:pPr>
            <a:r>
              <a:rPr lang="tr-TR" dirty="0"/>
              <a:t>. </a:t>
            </a:r>
            <a:r>
              <a:rPr lang="tr-TR" dirty="0" err="1"/>
              <a:t>Ötümsüzleşme</a:t>
            </a:r>
            <a:r>
              <a:rPr lang="tr-TR" dirty="0"/>
              <a:t> </a:t>
            </a:r>
          </a:p>
          <a:p>
            <a:pPr marL="0" indent="0">
              <a:buNone/>
            </a:pPr>
            <a:r>
              <a:rPr lang="tr-TR" dirty="0"/>
              <a:t>. Kaynaşma </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342099">
            <a:off x="64689" y="4457359"/>
            <a:ext cx="8640960" cy="1567353"/>
          </a:xfrm>
          <a:prstGeom prst="rect">
            <a:avLst/>
          </a:prstGeom>
        </p:spPr>
      </p:pic>
    </p:spTree>
    <p:extLst>
      <p:ext uri="{BB962C8B-B14F-4D97-AF65-F5344CB8AC3E}">
        <p14:creationId xmlns:p14="http://schemas.microsoft.com/office/powerpoint/2010/main" val="20205535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28600"/>
            <a:ext cx="8784976" cy="758952"/>
          </a:xfrm>
        </p:spPr>
        <p:txBody>
          <a:bodyPr>
            <a:noAutofit/>
          </a:bodyPr>
          <a:lstStyle/>
          <a:p>
            <a:r>
              <a:rPr lang="tr-TR" sz="2400" b="1" dirty="0"/>
              <a:t>Ünlülerde ve </a:t>
            </a:r>
            <a:r>
              <a:rPr lang="tr-TR" sz="2400" b="1" dirty="0" smtClean="0"/>
              <a:t>Ünsüzlerde Meydana Gelen Ses Olayları</a:t>
            </a:r>
            <a:endParaRPr lang="tr-TR" sz="2400" dirty="0"/>
          </a:p>
        </p:txBody>
      </p:sp>
      <p:sp>
        <p:nvSpPr>
          <p:cNvPr id="3" name="İçerik Yer Tutucusu 2"/>
          <p:cNvSpPr>
            <a:spLocks noGrp="1"/>
          </p:cNvSpPr>
          <p:nvPr>
            <p:ph sz="quarter" idx="1"/>
          </p:nvPr>
        </p:nvSpPr>
        <p:spPr>
          <a:xfrm>
            <a:off x="301752" y="1527048"/>
            <a:ext cx="8503920" cy="4926288"/>
          </a:xfrm>
        </p:spPr>
        <p:txBody>
          <a:bodyPr>
            <a:normAutofit fontScale="77500" lnSpcReduction="20000"/>
          </a:bodyPr>
          <a:lstStyle/>
          <a:p>
            <a:r>
              <a:rPr lang="tr-TR" dirty="0" smtClean="0"/>
              <a:t>Büzülme </a:t>
            </a:r>
            <a:endParaRPr lang="tr-TR" dirty="0"/>
          </a:p>
          <a:p>
            <a:r>
              <a:rPr lang="tr-TR" dirty="0"/>
              <a:t>Hece düşmesi </a:t>
            </a:r>
          </a:p>
          <a:p>
            <a:r>
              <a:rPr lang="tr-TR" dirty="0"/>
              <a:t>Benzeşme </a:t>
            </a:r>
            <a:endParaRPr lang="tr-TR" dirty="0" smtClean="0"/>
          </a:p>
          <a:p>
            <a:pPr marL="0" indent="0">
              <a:buNone/>
            </a:pPr>
            <a:r>
              <a:rPr lang="tr-TR" b="1" dirty="0"/>
              <a:t>Büzülme: </a:t>
            </a:r>
            <a:r>
              <a:rPr lang="tr-TR" dirty="0"/>
              <a:t>Çoğunlukla </a:t>
            </a:r>
            <a:r>
              <a:rPr lang="tr-TR" i="1" dirty="0"/>
              <a:t>ünlü-ünsüz-ünlü </a:t>
            </a:r>
            <a:r>
              <a:rPr lang="tr-TR" dirty="0"/>
              <a:t>yapısındaki bir ses öbeğinin kısa veya uzun bir ünlüye dönüşmesidir. Hem yazı dilinde hem de konuşma dilinde rastlanan bir ses olayıdır. Büzülme farklı biçimlerde ortaya çıkabilir. Çoğu büzülme örneğinde iki hece tek bir heceye dönüştüğü için bu ses olayı </a:t>
            </a:r>
            <a:r>
              <a:rPr lang="tr-TR" i="1" dirty="0"/>
              <a:t>hece kaynaşması </a:t>
            </a:r>
            <a:r>
              <a:rPr lang="tr-TR" dirty="0"/>
              <a:t>Bu sözcüklerin yazımı Türk Dil Kurumunun </a:t>
            </a:r>
            <a:r>
              <a:rPr lang="tr-TR" i="1" dirty="0"/>
              <a:t>Yazım Kılavuzu</a:t>
            </a:r>
            <a:r>
              <a:rPr lang="tr-TR" dirty="0"/>
              <a:t>’na göre şöyledir: </a:t>
            </a:r>
            <a:r>
              <a:rPr lang="tr-TR" i="1" dirty="0" smtClean="0"/>
              <a:t>eczane, postane, hastane.</a:t>
            </a:r>
            <a:endParaRPr lang="tr-TR" dirty="0"/>
          </a:p>
          <a:p>
            <a:pPr marL="0" indent="0">
              <a:buNone/>
            </a:pPr>
            <a:r>
              <a:rPr lang="tr-TR" dirty="0"/>
              <a:t>Ancak yazılı metinlerde /h/’li ve /h/’siz biçimlere rastlamak mümkündür</a:t>
            </a:r>
            <a:r>
              <a:rPr lang="tr-TR" dirty="0" smtClean="0"/>
              <a:t>.</a:t>
            </a:r>
          </a:p>
          <a:p>
            <a:r>
              <a:rPr lang="tr-TR" i="1" dirty="0"/>
              <a:t>pekiyi </a:t>
            </a:r>
            <a:r>
              <a:rPr lang="tr-TR" dirty="0"/>
              <a:t>	</a:t>
            </a:r>
            <a:r>
              <a:rPr lang="tr-TR" dirty="0" smtClean="0"/>
              <a:t>&gt;	</a:t>
            </a:r>
            <a:r>
              <a:rPr lang="tr-TR" i="1" dirty="0" smtClean="0"/>
              <a:t>peki </a:t>
            </a:r>
            <a:r>
              <a:rPr lang="tr-TR" dirty="0"/>
              <a:t>	</a:t>
            </a:r>
          </a:p>
          <a:p>
            <a:r>
              <a:rPr lang="tr-TR" i="1" dirty="0"/>
              <a:t>ağabey </a:t>
            </a:r>
            <a:r>
              <a:rPr lang="tr-TR" dirty="0"/>
              <a:t>	</a:t>
            </a:r>
            <a:r>
              <a:rPr lang="tr-TR" dirty="0" smtClean="0"/>
              <a:t>&gt;	</a:t>
            </a:r>
            <a:r>
              <a:rPr lang="tr-TR" i="1" dirty="0" err="1" smtClean="0"/>
              <a:t>ābi</a:t>
            </a:r>
            <a:r>
              <a:rPr lang="tr-TR" i="1" dirty="0" smtClean="0"/>
              <a:t> </a:t>
            </a:r>
            <a:r>
              <a:rPr lang="tr-TR" dirty="0"/>
              <a:t>	</a:t>
            </a:r>
          </a:p>
          <a:p>
            <a:r>
              <a:rPr lang="tr-TR" i="1" dirty="0" err="1"/>
              <a:t>yigirmi</a:t>
            </a:r>
            <a:r>
              <a:rPr lang="tr-TR" i="1" dirty="0"/>
              <a:t> </a:t>
            </a:r>
            <a:r>
              <a:rPr lang="tr-TR" dirty="0"/>
              <a:t>	</a:t>
            </a:r>
            <a:r>
              <a:rPr lang="tr-TR" dirty="0" smtClean="0"/>
              <a:t>&gt;	</a:t>
            </a:r>
            <a:r>
              <a:rPr lang="tr-TR" i="1" dirty="0" smtClean="0"/>
              <a:t>yirmi </a:t>
            </a:r>
            <a:r>
              <a:rPr lang="tr-TR" dirty="0"/>
              <a:t>	</a:t>
            </a:r>
          </a:p>
          <a:p>
            <a:r>
              <a:rPr lang="tr-TR" i="1" dirty="0" err="1"/>
              <a:t>çahar</a:t>
            </a:r>
            <a:r>
              <a:rPr lang="tr-TR" i="1" dirty="0"/>
              <a:t> </a:t>
            </a:r>
            <a:r>
              <a:rPr lang="tr-TR" i="1" dirty="0" err="1"/>
              <a:t>şenbe</a:t>
            </a:r>
            <a:r>
              <a:rPr lang="tr-TR" i="1" dirty="0"/>
              <a:t> </a:t>
            </a:r>
            <a:r>
              <a:rPr lang="tr-TR" dirty="0"/>
              <a:t>	</a:t>
            </a:r>
            <a:r>
              <a:rPr lang="tr-TR" dirty="0" smtClean="0"/>
              <a:t>&gt;	</a:t>
            </a:r>
            <a:r>
              <a:rPr lang="tr-TR" i="1" dirty="0" smtClean="0"/>
              <a:t>çarşamba</a:t>
            </a:r>
            <a:endParaRPr lang="tr-TR" dirty="0"/>
          </a:p>
        </p:txBody>
      </p:sp>
    </p:spTree>
    <p:extLst>
      <p:ext uri="{BB962C8B-B14F-4D97-AF65-F5344CB8AC3E}">
        <p14:creationId xmlns:p14="http://schemas.microsoft.com/office/powerpoint/2010/main" val="96359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752" y="228600"/>
            <a:ext cx="8534400" cy="968152"/>
          </a:xfrm>
        </p:spPr>
        <p:txBody>
          <a:bodyPr>
            <a:normAutofit fontScale="90000"/>
          </a:bodyPr>
          <a:lstStyle/>
          <a:p>
            <a:r>
              <a:rPr lang="tr-TR" b="1" dirty="0"/>
              <a:t>STANDART ALFABEDE BULUNMAYAN HARFLER VE SES DEĞERLERİ </a:t>
            </a:r>
            <a:endParaRPr lang="tr-TR" dirty="0"/>
          </a:p>
        </p:txBody>
      </p:sp>
      <p:sp>
        <p:nvSpPr>
          <p:cNvPr id="3" name="İçerik Yer Tutucusu 2"/>
          <p:cNvSpPr>
            <a:spLocks noGrp="1"/>
          </p:cNvSpPr>
          <p:nvPr>
            <p:ph sz="quarter" idx="1"/>
          </p:nvPr>
        </p:nvSpPr>
        <p:spPr/>
        <p:txBody>
          <a:bodyPr>
            <a:normAutofit lnSpcReduction="10000"/>
          </a:bodyPr>
          <a:lstStyle/>
          <a:p>
            <a:pPr marL="0" indent="0">
              <a:buNone/>
            </a:pPr>
            <a:r>
              <a:rPr lang="tr-TR" dirty="0" smtClean="0"/>
              <a:t>Latin </a:t>
            </a:r>
            <a:r>
              <a:rPr lang="tr-TR" dirty="0"/>
              <a:t>kökenli alfabede bulunan ama Latin kökenli Türk alfabesinde kullanılmayan /x/, /q/, /w/ ve /</a:t>
            </a:r>
            <a:r>
              <a:rPr lang="tr-TR" dirty="0" err="1"/>
              <a:t>sh</a:t>
            </a:r>
            <a:r>
              <a:rPr lang="tr-TR" dirty="0"/>
              <a:t>/ harflerinin kullanımı hem yazım hem söyleyiş açısından önem taşır. Yabancı özel adların ve kısaltmaların yazılışlarıyla </a:t>
            </a:r>
            <a:r>
              <a:rPr lang="tr-TR" i="1" dirty="0"/>
              <a:t>www </a:t>
            </a:r>
            <a:r>
              <a:rPr lang="tr-TR" dirty="0"/>
              <a:t>gibi uluslararası örneklerle sınırlı kalması gereken bu kullanım </a:t>
            </a:r>
            <a:r>
              <a:rPr lang="tr-TR" i="1" dirty="0" err="1"/>
              <a:t>taxi</a:t>
            </a:r>
            <a:r>
              <a:rPr lang="tr-TR" i="1" dirty="0"/>
              <a:t>, </a:t>
            </a:r>
            <a:r>
              <a:rPr lang="tr-TR" i="1" dirty="0" err="1"/>
              <a:t>show</a:t>
            </a:r>
            <a:r>
              <a:rPr lang="tr-TR" i="1" dirty="0"/>
              <a:t>, </a:t>
            </a:r>
            <a:r>
              <a:rPr lang="tr-TR" i="1" dirty="0" err="1"/>
              <a:t>ex</a:t>
            </a:r>
            <a:r>
              <a:rPr lang="tr-TR" i="1" dirty="0"/>
              <a:t>, </a:t>
            </a:r>
            <a:r>
              <a:rPr lang="tr-TR" i="1" dirty="0" err="1"/>
              <a:t>fax</a:t>
            </a:r>
            <a:r>
              <a:rPr lang="tr-TR" i="1" dirty="0"/>
              <a:t> </a:t>
            </a:r>
            <a:r>
              <a:rPr lang="tr-TR" dirty="0"/>
              <a:t>gibi örneklerle genişlemektedir. Aynı şekilde Türkçede /ş/ harfiyle gösterilen sesi ifade etmek için /</a:t>
            </a:r>
            <a:r>
              <a:rPr lang="tr-TR" dirty="0" err="1"/>
              <a:t>sh</a:t>
            </a:r>
            <a:r>
              <a:rPr lang="tr-TR" dirty="0"/>
              <a:t>/ harflerine ihtiyaç olmadığı hâlde </a:t>
            </a:r>
            <a:r>
              <a:rPr lang="tr-TR" i="1" dirty="0" err="1"/>
              <a:t>show</a:t>
            </a:r>
            <a:r>
              <a:rPr lang="tr-TR" i="1" dirty="0"/>
              <a:t>, </a:t>
            </a:r>
            <a:r>
              <a:rPr lang="tr-TR" i="1" dirty="0" err="1"/>
              <a:t>off</a:t>
            </a:r>
            <a:r>
              <a:rPr lang="tr-TR" i="1" dirty="0"/>
              <a:t> </a:t>
            </a:r>
            <a:r>
              <a:rPr lang="tr-TR" i="1" dirty="0" err="1"/>
              <a:t>shore</a:t>
            </a:r>
            <a:r>
              <a:rPr lang="tr-TR" i="1" dirty="0"/>
              <a:t> </a:t>
            </a:r>
            <a:r>
              <a:rPr lang="tr-TR" dirty="0"/>
              <a:t>gibi yeni alıntılarda orijinal yazım korunabilmektedir. </a:t>
            </a:r>
          </a:p>
        </p:txBody>
      </p:sp>
    </p:spTree>
    <p:extLst>
      <p:ext uri="{BB962C8B-B14F-4D97-AF65-F5344CB8AC3E}">
        <p14:creationId xmlns:p14="http://schemas.microsoft.com/office/powerpoint/2010/main" val="11551083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i="1" dirty="0"/>
              <a:t>alıntı </a:t>
            </a:r>
            <a:r>
              <a:rPr lang="tr-TR" i="1" dirty="0" smtClean="0"/>
              <a:t>sözcük </a:t>
            </a:r>
            <a:r>
              <a:rPr lang="tr-TR" dirty="0" smtClean="0"/>
              <a:t>- </a:t>
            </a:r>
            <a:r>
              <a:rPr lang="tr-TR" i="1" dirty="0"/>
              <a:t>yabancı </a:t>
            </a:r>
            <a:r>
              <a:rPr lang="tr-TR" i="1" dirty="0" smtClean="0"/>
              <a:t>sözcük</a:t>
            </a:r>
            <a:endParaRPr lang="tr-TR" dirty="0"/>
          </a:p>
        </p:txBody>
      </p:sp>
      <p:sp>
        <p:nvSpPr>
          <p:cNvPr id="3" name="İçerik Yer Tutucusu 2"/>
          <p:cNvSpPr>
            <a:spLocks noGrp="1"/>
          </p:cNvSpPr>
          <p:nvPr>
            <p:ph sz="quarter" idx="1"/>
          </p:nvPr>
        </p:nvSpPr>
        <p:spPr/>
        <p:txBody>
          <a:bodyPr>
            <a:normAutofit fontScale="92500" lnSpcReduction="10000"/>
          </a:bodyPr>
          <a:lstStyle/>
          <a:p>
            <a:pPr marL="0" indent="0">
              <a:buNone/>
            </a:pPr>
            <a:r>
              <a:rPr lang="tr-TR" dirty="0"/>
              <a:t>Bu konunun ayrıntısına girmeden, iki durumu birbirinden ayırmak gerektiğini vurgulamalıyız: </a:t>
            </a:r>
            <a:r>
              <a:rPr lang="tr-TR" i="1" dirty="0"/>
              <a:t>alıntı sözcükler </a:t>
            </a:r>
            <a:r>
              <a:rPr lang="tr-TR" dirty="0"/>
              <a:t>ile </a:t>
            </a:r>
            <a:r>
              <a:rPr lang="tr-TR" i="1" dirty="0"/>
              <a:t>yabancı sözcükler. </a:t>
            </a:r>
            <a:r>
              <a:rPr lang="tr-TR" dirty="0"/>
              <a:t>Alıntı sözcükler Türkçenin sözvarlığının bir parçasıdır ve Türkçe kökenli sözcükler gibi Türkçenin yapısal kurallarına bağlıdır. Bir sözcük Türkçeye ne kadar erken girmiş ise Türkçenin ses sistemine uyarlanması da o kadar ileridir. Türkçe kökenli sözcüklerde görülen her tür gelişme bunlar için geçerlidir: </a:t>
            </a:r>
          </a:p>
          <a:p>
            <a:pPr marL="0" indent="0">
              <a:buNone/>
            </a:pPr>
            <a:r>
              <a:rPr lang="tr-TR" b="1" dirty="0"/>
              <a:t>Orijinal biçim </a:t>
            </a:r>
            <a:r>
              <a:rPr lang="tr-TR" dirty="0"/>
              <a:t>	</a:t>
            </a:r>
            <a:r>
              <a:rPr lang="tr-TR" dirty="0" smtClean="0"/>
              <a:t>	</a:t>
            </a:r>
            <a:r>
              <a:rPr lang="tr-TR" b="1" dirty="0" smtClean="0"/>
              <a:t>Türkçe </a:t>
            </a:r>
            <a:r>
              <a:rPr lang="tr-TR" b="1" dirty="0"/>
              <a:t>biçim </a:t>
            </a:r>
            <a:r>
              <a:rPr lang="tr-TR" dirty="0"/>
              <a:t>	</a:t>
            </a:r>
          </a:p>
          <a:p>
            <a:pPr marL="0" indent="0">
              <a:buNone/>
            </a:pPr>
            <a:r>
              <a:rPr lang="tr-TR" i="1" dirty="0" err="1"/>
              <a:t>cāmeşūy</a:t>
            </a:r>
            <a:r>
              <a:rPr lang="tr-TR" i="1" dirty="0"/>
              <a:t> </a:t>
            </a:r>
            <a:r>
              <a:rPr lang="tr-TR" dirty="0"/>
              <a:t>	</a:t>
            </a:r>
            <a:r>
              <a:rPr lang="tr-TR" dirty="0" smtClean="0"/>
              <a:t>	&gt;	</a:t>
            </a:r>
            <a:r>
              <a:rPr lang="tr-TR" i="1" dirty="0" smtClean="0"/>
              <a:t>çamaşır </a:t>
            </a:r>
            <a:r>
              <a:rPr lang="tr-TR" dirty="0"/>
              <a:t>	</a:t>
            </a:r>
          </a:p>
          <a:p>
            <a:pPr marL="0" indent="0">
              <a:buNone/>
            </a:pPr>
            <a:r>
              <a:rPr lang="tr-TR" i="1" dirty="0" err="1"/>
              <a:t>d</a:t>
            </a:r>
            <a:r>
              <a:rPr lang="tr-TR" dirty="0" err="1"/>
              <a:t>ǖ</a:t>
            </a:r>
            <a:r>
              <a:rPr lang="tr-TR" i="1" dirty="0" err="1"/>
              <a:t>rb</a:t>
            </a:r>
            <a:r>
              <a:rPr lang="tr-TR" dirty="0" err="1"/>
              <a:t>i</a:t>
            </a:r>
            <a:r>
              <a:rPr lang="tr-TR" i="1" dirty="0" err="1"/>
              <a:t>n</a:t>
            </a:r>
            <a:r>
              <a:rPr lang="tr-TR" i="1" dirty="0"/>
              <a:t> </a:t>
            </a:r>
            <a:r>
              <a:rPr lang="tr-TR" dirty="0"/>
              <a:t>	</a:t>
            </a:r>
            <a:r>
              <a:rPr lang="tr-TR" dirty="0" smtClean="0"/>
              <a:t>	&gt;	</a:t>
            </a:r>
            <a:r>
              <a:rPr lang="tr-TR" i="1" dirty="0" smtClean="0"/>
              <a:t>dürbün </a:t>
            </a:r>
            <a:r>
              <a:rPr lang="tr-TR" dirty="0"/>
              <a:t>	</a:t>
            </a:r>
          </a:p>
          <a:p>
            <a:pPr marL="0" indent="0">
              <a:buNone/>
            </a:pPr>
            <a:r>
              <a:rPr lang="tr-TR" i="1" dirty="0" err="1"/>
              <a:t>Tri</a:t>
            </a:r>
            <a:r>
              <a:rPr lang="tr-TR" i="1" dirty="0"/>
              <a:t> polis </a:t>
            </a:r>
            <a:r>
              <a:rPr lang="tr-TR" dirty="0"/>
              <a:t>	</a:t>
            </a:r>
            <a:r>
              <a:rPr lang="tr-TR" dirty="0" smtClean="0"/>
              <a:t>	&gt;	</a:t>
            </a:r>
            <a:r>
              <a:rPr lang="tr-TR" i="1" dirty="0" smtClean="0"/>
              <a:t>Tirebolu </a:t>
            </a:r>
            <a:r>
              <a:rPr lang="tr-TR" dirty="0"/>
              <a:t>	</a:t>
            </a:r>
          </a:p>
          <a:p>
            <a:pPr marL="0" indent="0">
              <a:buNone/>
            </a:pPr>
            <a:endParaRPr lang="tr-TR" dirty="0"/>
          </a:p>
        </p:txBody>
      </p:sp>
    </p:spTree>
    <p:extLst>
      <p:ext uri="{BB962C8B-B14F-4D97-AF65-F5344CB8AC3E}">
        <p14:creationId xmlns:p14="http://schemas.microsoft.com/office/powerpoint/2010/main" val="39486749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752" y="228600"/>
            <a:ext cx="8534400" cy="896144"/>
          </a:xfrm>
        </p:spPr>
        <p:txBody>
          <a:bodyPr>
            <a:normAutofit fontScale="90000"/>
          </a:bodyPr>
          <a:lstStyle/>
          <a:p>
            <a:r>
              <a:rPr lang="tr-TR" b="1" dirty="0"/>
              <a:t>ÜNLÜ UZUNLUĞUNUN ANLAM FARKI YARATTIĞI DURUMLAR </a:t>
            </a:r>
            <a:endParaRPr lang="tr-TR" dirty="0"/>
          </a:p>
        </p:txBody>
      </p:sp>
      <p:sp>
        <p:nvSpPr>
          <p:cNvPr id="3" name="İçerik Yer Tutucusu 2"/>
          <p:cNvSpPr>
            <a:spLocks noGrp="1"/>
          </p:cNvSpPr>
          <p:nvPr>
            <p:ph sz="quarter" idx="1"/>
          </p:nvPr>
        </p:nvSpPr>
        <p:spPr>
          <a:xfrm>
            <a:off x="179512" y="1412776"/>
            <a:ext cx="8626160" cy="4686272"/>
          </a:xfrm>
        </p:spPr>
        <p:txBody>
          <a:bodyPr>
            <a:normAutofit/>
          </a:bodyPr>
          <a:lstStyle/>
          <a:p>
            <a:pPr marL="0" indent="0">
              <a:buNone/>
            </a:pPr>
            <a:r>
              <a:rPr lang="tr-TR" sz="2400" dirty="0" smtClean="0"/>
              <a:t>Başka </a:t>
            </a:r>
            <a:r>
              <a:rPr lang="tr-TR" sz="2400" dirty="0"/>
              <a:t>dillerle ilişki sonucu Türkçenin ses bilgisinde ortaya çıkan bir başka durum da uzun ünlü ve kısa ünlülerin karışmasıdır. Aşağıdaki örneklerde görüleceği gibi ünlü uzunluğunun yanlış kullanılması anlamı da etkilemektedir</a:t>
            </a:r>
            <a:r>
              <a:rPr lang="tr-TR" sz="2400" dirty="0" smtClean="0"/>
              <a:t>.</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964004"/>
            <a:ext cx="7157021" cy="3679789"/>
          </a:xfrm>
          <a:prstGeom prst="rect">
            <a:avLst/>
          </a:prstGeom>
        </p:spPr>
      </p:pic>
    </p:spTree>
    <p:extLst>
      <p:ext uri="{BB962C8B-B14F-4D97-AF65-F5344CB8AC3E}">
        <p14:creationId xmlns:p14="http://schemas.microsoft.com/office/powerpoint/2010/main" val="25622350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1752" y="228600"/>
            <a:ext cx="8534400" cy="968152"/>
          </a:xfrm>
        </p:spPr>
        <p:txBody>
          <a:bodyPr>
            <a:normAutofit fontScale="90000"/>
          </a:bodyPr>
          <a:lstStyle/>
          <a:p>
            <a:r>
              <a:rPr lang="tr-TR" b="1" dirty="0"/>
              <a:t>YAZIM VE SÖYLEYİŞİ SORUNLU SÖZCÜKLER </a:t>
            </a:r>
            <a:endParaRPr lang="tr-TR" dirty="0"/>
          </a:p>
        </p:txBody>
      </p:sp>
      <p:sp>
        <p:nvSpPr>
          <p:cNvPr id="3" name="İçerik Yer Tutucusu 2"/>
          <p:cNvSpPr>
            <a:spLocks noGrp="1"/>
          </p:cNvSpPr>
          <p:nvPr>
            <p:ph sz="quarter" idx="1"/>
          </p:nvPr>
        </p:nvSpPr>
        <p:spPr>
          <a:xfrm rot="21382578">
            <a:off x="301752" y="1527048"/>
            <a:ext cx="8503920" cy="4572000"/>
          </a:xfrm>
        </p:spPr>
        <p:txBody>
          <a:bodyPr>
            <a:normAutofit fontScale="92500" lnSpcReduction="10000"/>
          </a:bodyPr>
          <a:lstStyle/>
          <a:p>
            <a:pPr marL="0" indent="0">
              <a:buNone/>
            </a:pPr>
            <a:r>
              <a:rPr lang="tr-TR" dirty="0" smtClean="0"/>
              <a:t>Alıntı </a:t>
            </a:r>
            <a:r>
              <a:rPr lang="tr-TR" dirty="0"/>
              <a:t>sözcüklerin bir kısmı hem sık sık yanlış yazılmakta hem de yanlış söylenmektedir. Buradaki doğruluk ve yanlışlıklar için ölçüt standart dil ve bu dili kodlayan Türk Dil Kurumunun </a:t>
            </a:r>
            <a:r>
              <a:rPr lang="tr-TR" i="1" dirty="0"/>
              <a:t>Yazım Kılavuzu</a:t>
            </a:r>
            <a:r>
              <a:rPr lang="tr-TR" dirty="0"/>
              <a:t>’dur. Prensip olarak yazım kurallarını çok daha farklı biçimlerde düzenlemek mümkündür. Ancak yazım “doğru”-“</a:t>
            </a:r>
            <a:r>
              <a:rPr lang="tr-TR" dirty="0" err="1"/>
              <a:t>yanlış”la</a:t>
            </a:r>
            <a:r>
              <a:rPr lang="tr-TR" dirty="0"/>
              <a:t> ilgili değil, karar vermeyle ilgili bir husustur. Bir sözcüğün “doğru” yazımının ne olacağını belirleme yetkisi Türkiye’de yasayla Türk Dil Kurumuna verilmiştir. Doğrudan yaptırım gücü olmasa da okullarda anadili eğitimi Türk Dil Kurumunun belirlediği yazım kurallarına göre yapılmaktadır. Bu nedenle, tereddütlü durumlarda Kurumun kaynaklarına bakılması gerekir. </a:t>
            </a:r>
          </a:p>
        </p:txBody>
      </p:sp>
    </p:spTree>
    <p:extLst>
      <p:ext uri="{BB962C8B-B14F-4D97-AF65-F5344CB8AC3E}">
        <p14:creationId xmlns:p14="http://schemas.microsoft.com/office/powerpoint/2010/main" val="4010457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KISA MESAJ VE İNTERNET </a:t>
            </a:r>
            <a:endParaRPr lang="tr-TR" dirty="0"/>
          </a:p>
        </p:txBody>
      </p:sp>
      <p:sp>
        <p:nvSpPr>
          <p:cNvPr id="3" name="İçerik Yer Tutucusu 2"/>
          <p:cNvSpPr>
            <a:spLocks noGrp="1"/>
          </p:cNvSpPr>
          <p:nvPr>
            <p:ph sz="quarter" idx="1"/>
          </p:nvPr>
        </p:nvSpPr>
        <p:spPr>
          <a:xfrm rot="21246481">
            <a:off x="310201" y="1691233"/>
            <a:ext cx="8503920" cy="4407380"/>
          </a:xfrm>
        </p:spPr>
        <p:txBody>
          <a:bodyPr>
            <a:normAutofit fontScale="92500" lnSpcReduction="10000"/>
          </a:bodyPr>
          <a:lstStyle/>
          <a:p>
            <a:r>
              <a:rPr lang="tr-TR" dirty="0" smtClean="0"/>
              <a:t>Elektronik </a:t>
            </a:r>
            <a:r>
              <a:rPr lang="tr-TR" dirty="0"/>
              <a:t>iletişim imkânlarındaki olağanüstü gelişme dilde de etkisini göstermektedir. Diller bugün daha önce görülmemiş bir meydan okumayla karşı karşıyadır. Elektronik iletişimdeki sınırsız özgürlük, dilde çok özel çeşitlenmelere neden olmaktadır. Gerçek dünyada rastlanabilen neredeyse her tür dil ögesi elektronik ortamda görüldüğü gibi internetin kendi getirdiği yeni dilsel çeşitlenmeler de ortaya çıkmaktadır. </a:t>
            </a:r>
            <a:endParaRPr lang="tr-TR" dirty="0" smtClean="0"/>
          </a:p>
          <a:p>
            <a:r>
              <a:rPr lang="tr-TR" i="1" dirty="0" smtClean="0"/>
              <a:t>iyi&gt;ii </a:t>
            </a:r>
            <a:endParaRPr lang="tr-TR" dirty="0"/>
          </a:p>
          <a:p>
            <a:r>
              <a:rPr lang="tr-TR" i="1" dirty="0"/>
              <a:t>oluyor&gt;</a:t>
            </a:r>
            <a:r>
              <a:rPr lang="tr-TR" i="1" dirty="0" err="1"/>
              <a:t>oluo</a:t>
            </a:r>
            <a:r>
              <a:rPr lang="tr-TR" i="1" dirty="0"/>
              <a:t> </a:t>
            </a:r>
            <a:endParaRPr lang="tr-TR" dirty="0"/>
          </a:p>
          <a:p>
            <a:r>
              <a:rPr lang="tr-TR" i="1" dirty="0"/>
              <a:t>bilmiyorum&gt;</a:t>
            </a:r>
            <a:r>
              <a:rPr lang="tr-TR" i="1" dirty="0" err="1"/>
              <a:t>bilmiom</a:t>
            </a:r>
            <a:r>
              <a:rPr lang="tr-TR" i="1" dirty="0"/>
              <a:t> </a:t>
            </a:r>
            <a:endParaRPr lang="tr-TR" dirty="0"/>
          </a:p>
        </p:txBody>
      </p:sp>
    </p:spTree>
    <p:extLst>
      <p:ext uri="{BB962C8B-B14F-4D97-AF65-F5344CB8AC3E}">
        <p14:creationId xmlns:p14="http://schemas.microsoft.com/office/powerpoint/2010/main" val="381209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a:t>Ses </a:t>
            </a:r>
            <a:r>
              <a:rPr lang="tr-TR" b="1" dirty="0" smtClean="0"/>
              <a:t>Aygıtı</a:t>
            </a:r>
            <a:endParaRPr lang="tr-TR" dirty="0"/>
          </a:p>
        </p:txBody>
      </p:sp>
      <p:sp>
        <p:nvSpPr>
          <p:cNvPr id="3" name="İçerik Yer Tutucusu 2"/>
          <p:cNvSpPr>
            <a:spLocks noGrp="1"/>
          </p:cNvSpPr>
          <p:nvPr>
            <p:ph sz="half" idx="1"/>
          </p:nvPr>
        </p:nvSpPr>
        <p:spPr>
          <a:xfrm>
            <a:off x="251520" y="1628800"/>
            <a:ext cx="8590728" cy="1913384"/>
          </a:xfrm>
        </p:spPr>
        <p:txBody>
          <a:bodyPr>
            <a:normAutofit/>
          </a:bodyPr>
          <a:lstStyle/>
          <a:p>
            <a:pPr marL="0" indent="0">
              <a:buNone/>
            </a:pPr>
            <a:r>
              <a:rPr lang="tr-TR" dirty="0" smtClean="0"/>
              <a:t>Bir sesin oluşması sürecine herhangi bir şekilde katılan organlara </a:t>
            </a:r>
            <a:r>
              <a:rPr lang="tr-TR" i="1" dirty="0" smtClean="0"/>
              <a:t>ses aygıtı </a:t>
            </a:r>
            <a:r>
              <a:rPr lang="tr-TR" dirty="0" smtClean="0"/>
              <a:t>denir. Bunlar akciğerler, diyafram, nefes borusu, ses telleri, küçük dil, burun, damak, dil, diş, dudak vb.dir. </a:t>
            </a:r>
          </a:p>
        </p:txBody>
      </p:sp>
      <p:pic>
        <p:nvPicPr>
          <p:cNvPr id="6" name="İçerik Yer Tutucusu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448230" y="2924943"/>
            <a:ext cx="5522409" cy="3751969"/>
          </a:xfrm>
        </p:spPr>
      </p:pic>
    </p:spTree>
    <p:extLst>
      <p:ext uri="{BB962C8B-B14F-4D97-AF65-F5344CB8AC3E}">
        <p14:creationId xmlns:p14="http://schemas.microsoft.com/office/powerpoint/2010/main" val="1862032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rot="20311399">
            <a:off x="517054" y="4274177"/>
            <a:ext cx="7543800" cy="914400"/>
          </a:xfrm>
        </p:spPr>
        <p:txBody>
          <a:bodyPr>
            <a:normAutofit fontScale="90000"/>
          </a:bodyPr>
          <a:lstStyle/>
          <a:p>
            <a:pPr algn="l"/>
            <a:r>
              <a:rPr lang="tr-TR" sz="3600" dirty="0" smtClean="0">
                <a:solidFill>
                  <a:srgbClr val="C00000"/>
                </a:solidFill>
              </a:rPr>
              <a:t>Sunumlara </a:t>
            </a:r>
            <a:br>
              <a:rPr lang="tr-TR" sz="3600" dirty="0" smtClean="0">
                <a:solidFill>
                  <a:srgbClr val="C00000"/>
                </a:solidFill>
              </a:rPr>
            </a:br>
            <a:r>
              <a:rPr lang="tr-TR" sz="3600" dirty="0" smtClean="0">
                <a:solidFill>
                  <a:srgbClr val="C00000"/>
                </a:solidFill>
              </a:rPr>
              <a:t>bu </a:t>
            </a:r>
            <a:r>
              <a:rPr lang="tr-TR" sz="3600" dirty="0" smtClean="0">
                <a:solidFill>
                  <a:srgbClr val="C00000"/>
                </a:solidFill>
              </a:rPr>
              <a:t>adresten ulaşabilirsiniz.</a:t>
            </a:r>
            <a:endParaRPr lang="tr-TR" sz="3600" dirty="0">
              <a:solidFill>
                <a:srgbClr val="C00000"/>
              </a:solidFill>
            </a:endParaRPr>
          </a:p>
        </p:txBody>
      </p:sp>
      <p:pic>
        <p:nvPicPr>
          <p:cNvPr id="4" name="İçerik Yer Tutucusu 3"/>
          <p:cNvPicPr>
            <a:picLocks noGrp="1" noChangeAspect="1"/>
          </p:cNvPicPr>
          <p:nvPr>
            <p:ph sz="quarter" idx="1"/>
          </p:nvPr>
        </p:nvPicPr>
        <p:blipFill rotWithShape="1">
          <a:blip r:embed="rId2">
            <a:extLst>
              <a:ext uri="{28A0092B-C50C-407E-A947-70E740481C1C}">
                <a14:useLocalDpi xmlns:a14="http://schemas.microsoft.com/office/drawing/2010/main" val="0"/>
              </a:ext>
            </a:extLst>
          </a:blip>
          <a:srcRect l="-160" t="1" r="-1049" b="22665"/>
          <a:stretch/>
        </p:blipFill>
        <p:spPr>
          <a:xfrm>
            <a:off x="179512" y="188640"/>
            <a:ext cx="8778024" cy="3816424"/>
          </a:xfrm>
        </p:spPr>
      </p:pic>
      <p:sp>
        <p:nvSpPr>
          <p:cNvPr id="5" name="Başlık 2"/>
          <p:cNvSpPr txBox="1">
            <a:spLocks/>
          </p:cNvSpPr>
          <p:nvPr/>
        </p:nvSpPr>
        <p:spPr>
          <a:xfrm>
            <a:off x="3491880" y="5733256"/>
            <a:ext cx="5455568" cy="9144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lgn="l"/>
            <a:r>
              <a:rPr lang="tr-TR" sz="1600" dirty="0" smtClean="0">
                <a:solidFill>
                  <a:schemeClr val="tx1">
                    <a:lumMod val="95000"/>
                    <a:lumOff val="5000"/>
                  </a:schemeClr>
                </a:solidFill>
              </a:rPr>
              <a:t>Bu </a:t>
            </a:r>
            <a:r>
              <a:rPr lang="tr-TR" sz="1600" dirty="0" smtClean="0">
                <a:solidFill>
                  <a:schemeClr val="tx1">
                    <a:lumMod val="95000"/>
                    <a:lumOff val="5000"/>
                  </a:schemeClr>
                </a:solidFill>
              </a:rPr>
              <a:t>sunum hazırlanırken Anadolu </a:t>
            </a:r>
            <a:r>
              <a:rPr lang="tr-TR" sz="1600" dirty="0" smtClean="0">
                <a:solidFill>
                  <a:schemeClr val="tx1">
                    <a:lumMod val="95000"/>
                    <a:lumOff val="5000"/>
                  </a:schemeClr>
                </a:solidFill>
              </a:rPr>
              <a:t>Üniversitesi Yayınlarının «Türkçe Ses Bilgisi» kitabından </a:t>
            </a:r>
            <a:r>
              <a:rPr lang="tr-TR" sz="1600" dirty="0" smtClean="0">
                <a:solidFill>
                  <a:schemeClr val="tx1">
                    <a:lumMod val="95000"/>
                    <a:lumOff val="5000"/>
                  </a:schemeClr>
                </a:solidFill>
              </a:rPr>
              <a:t>yararlanılmıştır</a:t>
            </a:r>
            <a:r>
              <a:rPr lang="tr-TR" sz="1600" dirty="0" smtClean="0">
                <a:solidFill>
                  <a:schemeClr val="tx1">
                    <a:lumMod val="95000"/>
                    <a:lumOff val="5000"/>
                  </a:schemeClr>
                </a:solidFill>
              </a:rPr>
              <a:t>.</a:t>
            </a:r>
            <a:endParaRPr lang="tr-TR" sz="1600" dirty="0">
              <a:solidFill>
                <a:schemeClr val="tx1">
                  <a:lumMod val="95000"/>
                  <a:lumOff val="5000"/>
                </a:schemeClr>
              </a:solidFill>
            </a:endParaRPr>
          </a:p>
        </p:txBody>
      </p:sp>
    </p:spTree>
    <p:extLst>
      <p:ext uri="{BB962C8B-B14F-4D97-AF65-F5344CB8AC3E}">
        <p14:creationId xmlns:p14="http://schemas.microsoft.com/office/powerpoint/2010/main" val="1859866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Sesbirim</a:t>
            </a:r>
            <a:endParaRPr lang="tr-TR" dirty="0"/>
          </a:p>
        </p:txBody>
      </p:sp>
      <p:sp>
        <p:nvSpPr>
          <p:cNvPr id="3" name="İçerik Yer Tutucusu 2"/>
          <p:cNvSpPr>
            <a:spLocks noGrp="1"/>
          </p:cNvSpPr>
          <p:nvPr>
            <p:ph sz="quarter" idx="1"/>
          </p:nvPr>
        </p:nvSpPr>
        <p:spPr/>
        <p:txBody>
          <a:bodyPr>
            <a:normAutofit/>
          </a:bodyPr>
          <a:lstStyle/>
          <a:p>
            <a:pPr marL="0" indent="0">
              <a:buNone/>
            </a:pPr>
            <a:r>
              <a:rPr lang="tr-TR" dirty="0" smtClean="0"/>
              <a:t>Çağdaş </a:t>
            </a:r>
            <a:r>
              <a:rPr lang="tr-TR" dirty="0"/>
              <a:t>dil incelemelerinde seslerin anlam ayrıcı olup olmaması önemlidir. Dilde anlam ayırıcı en küçük ögeye </a:t>
            </a:r>
            <a:r>
              <a:rPr lang="tr-TR" i="1" dirty="0"/>
              <a:t>sesbirim </a:t>
            </a:r>
            <a:r>
              <a:rPr lang="tr-TR" dirty="0"/>
              <a:t>(fonem) </a:t>
            </a:r>
            <a:r>
              <a:rPr lang="tr-TR" dirty="0" smtClean="0"/>
              <a:t>denir. </a:t>
            </a:r>
            <a:r>
              <a:rPr lang="tr-TR" dirty="0"/>
              <a:t>Mesela </a:t>
            </a:r>
            <a:r>
              <a:rPr lang="tr-TR" i="1" dirty="0"/>
              <a:t>al </a:t>
            </a:r>
            <a:r>
              <a:rPr lang="tr-TR" dirty="0"/>
              <a:t>ile </a:t>
            </a:r>
            <a:r>
              <a:rPr lang="tr-TR" i="1" dirty="0"/>
              <a:t>el </a:t>
            </a:r>
            <a:r>
              <a:rPr lang="tr-TR" dirty="0"/>
              <a:t>sözcüklerinin anlamlarını birbirinden ayıran özellik, /a/ ve /e/ ünlülerinin her ikisi de açık, düz ünlüler oldukları için, önlük-</a:t>
            </a:r>
            <a:r>
              <a:rPr lang="tr-TR" dirty="0" err="1"/>
              <a:t>artlıktır</a:t>
            </a:r>
            <a:r>
              <a:rPr lang="tr-TR" dirty="0"/>
              <a:t>. Aynı şekilde </a:t>
            </a:r>
            <a:r>
              <a:rPr lang="tr-TR" i="1" dirty="0"/>
              <a:t>üç </a:t>
            </a:r>
            <a:r>
              <a:rPr lang="tr-TR" dirty="0"/>
              <a:t>ve </a:t>
            </a:r>
            <a:r>
              <a:rPr lang="tr-TR" i="1" dirty="0"/>
              <a:t>uç </a:t>
            </a:r>
            <a:r>
              <a:rPr lang="tr-TR" dirty="0"/>
              <a:t>sözcükleri arasındaki anlam ayırıcı özellik, her iki ünlü de yuvarlak ve dar olduğu için </a:t>
            </a:r>
            <a:r>
              <a:rPr lang="tr-TR" dirty="0" smtClean="0"/>
              <a:t>yine önlük-</a:t>
            </a:r>
            <a:r>
              <a:rPr lang="tr-TR" dirty="0" err="1" smtClean="0"/>
              <a:t>artlıktır</a:t>
            </a:r>
            <a:r>
              <a:rPr lang="tr-TR" dirty="0"/>
              <a:t>. </a:t>
            </a:r>
          </a:p>
        </p:txBody>
      </p:sp>
    </p:spTree>
    <p:extLst>
      <p:ext uri="{BB962C8B-B14F-4D97-AF65-F5344CB8AC3E}">
        <p14:creationId xmlns:p14="http://schemas.microsoft.com/office/powerpoint/2010/main" val="3180047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Harf</a:t>
            </a:r>
            <a:endParaRPr lang="tr-TR" dirty="0"/>
          </a:p>
        </p:txBody>
      </p:sp>
      <p:sp>
        <p:nvSpPr>
          <p:cNvPr id="3" name="İçerik Yer Tutucusu 2"/>
          <p:cNvSpPr>
            <a:spLocks noGrp="1"/>
          </p:cNvSpPr>
          <p:nvPr>
            <p:ph sz="quarter" idx="1"/>
          </p:nvPr>
        </p:nvSpPr>
        <p:spPr>
          <a:xfrm>
            <a:off x="301752" y="1556792"/>
            <a:ext cx="8503920" cy="4542256"/>
          </a:xfrm>
        </p:spPr>
        <p:txBody>
          <a:bodyPr>
            <a:normAutofit/>
          </a:bodyPr>
          <a:lstStyle/>
          <a:p>
            <a:pPr marL="0" indent="0">
              <a:buNone/>
            </a:pPr>
            <a:r>
              <a:rPr lang="tr-TR" sz="2400" i="1" dirty="0" smtClean="0"/>
              <a:t>Harfler </a:t>
            </a:r>
            <a:r>
              <a:rPr lang="tr-TR" sz="2400" dirty="0"/>
              <a:t>sesleri, sesbirimleri </a:t>
            </a:r>
            <a:r>
              <a:rPr lang="tr-TR" sz="2400" dirty="0" smtClean="0"/>
              <a:t>gösteren </a:t>
            </a:r>
            <a:r>
              <a:rPr lang="tr-TR" sz="2400" dirty="0"/>
              <a:t>işaretlerdir. Aynı sesin </a:t>
            </a:r>
            <a:r>
              <a:rPr lang="tr-TR" sz="2400" dirty="0" smtClean="0"/>
              <a:t>gösterimi için </a:t>
            </a:r>
            <a:r>
              <a:rPr lang="tr-TR" sz="2400" dirty="0"/>
              <a:t>farklı </a:t>
            </a:r>
            <a:r>
              <a:rPr lang="tr-TR" sz="2400" dirty="0" smtClean="0"/>
              <a:t>alfabelerde farklı </a:t>
            </a:r>
            <a:r>
              <a:rPr lang="tr-TR" sz="2400" dirty="0"/>
              <a:t>işaretler kullanılır. </a:t>
            </a:r>
            <a:r>
              <a:rPr lang="tr-TR" sz="2400" dirty="0" smtClean="0"/>
              <a:t>Zaman </a:t>
            </a:r>
            <a:r>
              <a:rPr lang="tr-TR" sz="2400" dirty="0"/>
              <a:t>zaman ses ve harf terimlerinin birbiriyle </a:t>
            </a:r>
            <a:r>
              <a:rPr lang="tr-TR" sz="2400" dirty="0" smtClean="0"/>
              <a:t>karıştırıldıkları görülür</a:t>
            </a:r>
            <a:r>
              <a:rPr lang="tr-TR" sz="2400" dirty="0"/>
              <a:t>. </a:t>
            </a:r>
            <a:r>
              <a:rPr lang="tr-TR" sz="2400" dirty="0" smtClean="0"/>
              <a:t>Bir </a:t>
            </a:r>
            <a:r>
              <a:rPr lang="tr-TR" sz="2400" dirty="0"/>
              <a:t>dilin </a:t>
            </a:r>
            <a:r>
              <a:rPr lang="tr-TR" sz="2400" dirty="0" smtClean="0"/>
              <a:t>söylenişinde </a:t>
            </a:r>
            <a:r>
              <a:rPr lang="tr-TR" sz="2400" dirty="0"/>
              <a:t>yer alan </a:t>
            </a:r>
            <a:r>
              <a:rPr lang="tr-TR" sz="2400" dirty="0" smtClean="0"/>
              <a:t>tüm </a:t>
            </a:r>
            <a:r>
              <a:rPr lang="tr-TR" sz="2400" dirty="0"/>
              <a:t>sesler alfabede </a:t>
            </a:r>
            <a:r>
              <a:rPr lang="tr-TR" sz="2400" dirty="0" smtClean="0"/>
              <a:t>gösterilmiyor olabileceği gibi, </a:t>
            </a:r>
            <a:r>
              <a:rPr lang="tr-TR" sz="2400" dirty="0"/>
              <a:t>alfabede olduğu halde sesbirim olmayan sesler de </a:t>
            </a:r>
            <a:r>
              <a:rPr lang="tr-TR" sz="2400" dirty="0" smtClean="0"/>
              <a:t>bulunabilir.</a:t>
            </a:r>
            <a:endParaRPr lang="tr-TR" sz="24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7553" y="3933056"/>
            <a:ext cx="7286625" cy="2533650"/>
          </a:xfrm>
          <a:prstGeom prst="rect">
            <a:avLst/>
          </a:prstGeom>
        </p:spPr>
      </p:pic>
    </p:spTree>
    <p:extLst>
      <p:ext uri="{BB962C8B-B14F-4D97-AF65-F5344CB8AC3E}">
        <p14:creationId xmlns:p14="http://schemas.microsoft.com/office/powerpoint/2010/main" val="1674945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Alfabe</a:t>
            </a:r>
            <a:endParaRPr lang="tr-TR" dirty="0"/>
          </a:p>
        </p:txBody>
      </p:sp>
      <p:sp>
        <p:nvSpPr>
          <p:cNvPr id="3" name="İçerik Yer Tutucusu 2"/>
          <p:cNvSpPr>
            <a:spLocks noGrp="1"/>
          </p:cNvSpPr>
          <p:nvPr>
            <p:ph sz="quarter" idx="1"/>
          </p:nvPr>
        </p:nvSpPr>
        <p:spPr>
          <a:xfrm>
            <a:off x="301752" y="1527048"/>
            <a:ext cx="8662736" cy="4854280"/>
          </a:xfrm>
        </p:spPr>
        <p:txBody>
          <a:bodyPr>
            <a:noAutofit/>
          </a:bodyPr>
          <a:lstStyle/>
          <a:p>
            <a:pPr marL="0" indent="0">
              <a:buNone/>
            </a:pPr>
            <a:r>
              <a:rPr lang="tr-TR" sz="2400" dirty="0" smtClean="0"/>
              <a:t>Alfabe</a:t>
            </a:r>
            <a:r>
              <a:rPr lang="tr-TR" sz="2400" dirty="0"/>
              <a:t>, bir dildeki ses ya da sesbirimleri </a:t>
            </a:r>
            <a:r>
              <a:rPr lang="tr-TR" sz="2400" dirty="0" smtClean="0"/>
              <a:t>gösteren </a:t>
            </a:r>
            <a:r>
              <a:rPr lang="tr-TR" sz="2400" dirty="0"/>
              <a:t>harflerden oluşan bir dizgedir. </a:t>
            </a:r>
            <a:r>
              <a:rPr lang="tr-TR" sz="2400" dirty="0" smtClean="0"/>
              <a:t>Hiçbir alfabe bir </a:t>
            </a:r>
            <a:r>
              <a:rPr lang="tr-TR" sz="2400" dirty="0"/>
              <a:t>dilde kullanılan seslerin </a:t>
            </a:r>
            <a:r>
              <a:rPr lang="tr-TR" sz="2400" dirty="0" smtClean="0"/>
              <a:t>tümünü içermez </a:t>
            </a:r>
            <a:r>
              <a:rPr lang="tr-TR" sz="2400" dirty="0"/>
              <a:t>ve </a:t>
            </a:r>
            <a:r>
              <a:rPr lang="tr-TR" sz="2400" dirty="0" smtClean="0"/>
              <a:t>söyleyişi </a:t>
            </a:r>
            <a:r>
              <a:rPr lang="tr-TR" sz="2400" dirty="0"/>
              <a:t>eksiksiz olarak </a:t>
            </a:r>
            <a:r>
              <a:rPr lang="tr-TR" sz="2400" dirty="0" smtClean="0"/>
              <a:t>yansıtmaz. Ancak üzerinde </a:t>
            </a:r>
            <a:r>
              <a:rPr lang="tr-TR" sz="2400" dirty="0"/>
              <a:t>anlaşmaya varılmış işaretlerle </a:t>
            </a:r>
            <a:r>
              <a:rPr lang="tr-TR" sz="2400" dirty="0" smtClean="0"/>
              <a:t>söyleyiş </a:t>
            </a:r>
            <a:r>
              <a:rPr lang="tr-TR" sz="2400" dirty="0"/>
              <a:t>hakkında genel bir fikir verir.</a:t>
            </a:r>
          </a:p>
          <a:p>
            <a:pPr marL="0" indent="0">
              <a:buNone/>
            </a:pPr>
            <a:r>
              <a:rPr lang="tr-TR" sz="2400" dirty="0" smtClean="0"/>
              <a:t>Çağdaş sesçil </a:t>
            </a:r>
            <a:r>
              <a:rPr lang="tr-TR" sz="2400" dirty="0"/>
              <a:t>alfabelerin </a:t>
            </a:r>
            <a:r>
              <a:rPr lang="tr-TR" sz="2400" dirty="0" smtClean="0"/>
              <a:t>kökenlerinin </a:t>
            </a:r>
            <a:r>
              <a:rPr lang="tr-TR" sz="2400" dirty="0"/>
              <a:t>resim yazılara dayandığı </a:t>
            </a:r>
            <a:r>
              <a:rPr lang="tr-TR" sz="2400" dirty="0" smtClean="0"/>
              <a:t>bilinmektedir</a:t>
            </a:r>
            <a:r>
              <a:rPr lang="tr-TR" sz="2400" dirty="0"/>
              <a:t>. </a:t>
            </a:r>
            <a:r>
              <a:rPr lang="tr-TR" sz="2400" dirty="0" smtClean="0"/>
              <a:t>Bu </a:t>
            </a:r>
            <a:r>
              <a:rPr lang="tr-TR" sz="2400" dirty="0"/>
              <a:t>semboller kimi alfabelerde heceleri </a:t>
            </a:r>
            <a:r>
              <a:rPr lang="tr-TR" sz="2400" dirty="0" smtClean="0"/>
              <a:t>gösteren </a:t>
            </a:r>
            <a:r>
              <a:rPr lang="tr-TR" sz="2400" dirty="0"/>
              <a:t>işaretlere </a:t>
            </a:r>
            <a:r>
              <a:rPr lang="tr-TR" sz="2400" dirty="0" smtClean="0"/>
              <a:t>dönüşürken (</a:t>
            </a:r>
            <a:r>
              <a:rPr lang="tr-TR" sz="2400" dirty="0"/>
              <a:t>hece yazı) kimi alfabelerde de tek tek sesleri </a:t>
            </a:r>
            <a:r>
              <a:rPr lang="tr-TR" sz="2400" dirty="0" smtClean="0"/>
              <a:t>gösterecek </a:t>
            </a:r>
            <a:r>
              <a:rPr lang="tr-TR" sz="2400" dirty="0"/>
              <a:t>bicimde </a:t>
            </a:r>
            <a:r>
              <a:rPr lang="tr-TR" sz="2400" dirty="0" smtClean="0"/>
              <a:t>düzenlenmiştir (sesçil </a:t>
            </a:r>
            <a:r>
              <a:rPr lang="tr-TR" sz="2400" dirty="0"/>
              <a:t>yazı</a:t>
            </a:r>
            <a:r>
              <a:rPr lang="tr-TR" sz="2400" dirty="0" smtClean="0"/>
              <a:t>).</a:t>
            </a:r>
          </a:p>
          <a:p>
            <a:pPr marL="0" indent="0">
              <a:buNone/>
            </a:pPr>
            <a:r>
              <a:rPr lang="tr-TR" sz="2400" dirty="0" smtClean="0"/>
              <a:t>1 </a:t>
            </a:r>
            <a:r>
              <a:rPr lang="tr-TR" sz="2400" dirty="0"/>
              <a:t>Kasım 1928 tarih ve 1353 sayılı kanunla kabul edilen </a:t>
            </a:r>
            <a:r>
              <a:rPr lang="tr-TR" sz="2400" dirty="0" smtClean="0"/>
              <a:t>bugünkü Türk </a:t>
            </a:r>
            <a:r>
              <a:rPr lang="tr-TR" sz="2400" dirty="0"/>
              <a:t>alfabesinde </a:t>
            </a:r>
            <a:r>
              <a:rPr lang="tr-TR" sz="2400" dirty="0" smtClean="0"/>
              <a:t>sekizi ünlü, </a:t>
            </a:r>
            <a:r>
              <a:rPr lang="tr-TR" sz="2400" dirty="0"/>
              <a:t>yirmi biri </a:t>
            </a:r>
            <a:r>
              <a:rPr lang="tr-TR" sz="2400" dirty="0" smtClean="0"/>
              <a:t>ünsüz </a:t>
            </a:r>
            <a:r>
              <a:rPr lang="tr-TR" sz="2400" dirty="0"/>
              <a:t>harf olmak </a:t>
            </a:r>
            <a:r>
              <a:rPr lang="tr-TR" sz="2400" dirty="0" smtClean="0"/>
              <a:t>üzere </a:t>
            </a:r>
            <a:r>
              <a:rPr lang="tr-TR" sz="2400" dirty="0"/>
              <a:t>toplam 29 harf vardır.</a:t>
            </a:r>
          </a:p>
        </p:txBody>
      </p:sp>
    </p:spTree>
    <p:extLst>
      <p:ext uri="{BB962C8B-B14F-4D97-AF65-F5344CB8AC3E}">
        <p14:creationId xmlns:p14="http://schemas.microsoft.com/office/powerpoint/2010/main" val="1192691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ÜNLÜLER</a:t>
            </a:r>
            <a:endParaRPr lang="tr-TR" dirty="0"/>
          </a:p>
        </p:txBody>
      </p:sp>
      <p:sp>
        <p:nvSpPr>
          <p:cNvPr id="3" name="İçerik Yer Tutucusu 2"/>
          <p:cNvSpPr>
            <a:spLocks noGrp="1"/>
          </p:cNvSpPr>
          <p:nvPr>
            <p:ph sz="quarter" idx="1"/>
          </p:nvPr>
        </p:nvSpPr>
        <p:spPr/>
        <p:txBody>
          <a:bodyPr/>
          <a:lstStyle/>
          <a:p>
            <a:pPr marL="0" indent="0">
              <a:buNone/>
            </a:pPr>
            <a:r>
              <a:rPr lang="tr-TR" dirty="0"/>
              <a:t>Ses yolunda bir engele çarpmadan çıkan ses, sesli, sesli harf, </a:t>
            </a:r>
            <a:r>
              <a:rPr lang="tr-TR" dirty="0" smtClean="0"/>
              <a:t>vokal. </a:t>
            </a:r>
            <a:r>
              <a:rPr lang="tr-TR" sz="1600" dirty="0" smtClean="0"/>
              <a:t>(TDK Türkçe Sözlük)</a:t>
            </a:r>
            <a:endParaRPr lang="tr-TR" sz="1600"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7" y="2709862"/>
            <a:ext cx="8528333" cy="1655242"/>
          </a:xfrm>
          <a:prstGeom prst="rect">
            <a:avLst/>
          </a:prstGeom>
        </p:spPr>
      </p:pic>
    </p:spTree>
    <p:extLst>
      <p:ext uri="{BB962C8B-B14F-4D97-AF65-F5344CB8AC3E}">
        <p14:creationId xmlns:p14="http://schemas.microsoft.com/office/powerpoint/2010/main" val="3111693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Ünlülerin Sınıflandırılması</a:t>
            </a:r>
            <a:endParaRPr lang="tr-TR" dirty="0"/>
          </a:p>
        </p:txBody>
      </p:sp>
      <p:sp>
        <p:nvSpPr>
          <p:cNvPr id="3" name="İçerik Yer Tutucusu 2"/>
          <p:cNvSpPr>
            <a:spLocks noGrp="1"/>
          </p:cNvSpPr>
          <p:nvPr>
            <p:ph sz="quarter" idx="1"/>
          </p:nvPr>
        </p:nvSpPr>
        <p:spPr>
          <a:xfrm>
            <a:off x="301752" y="1772816"/>
            <a:ext cx="8503920" cy="4326232"/>
          </a:xfrm>
        </p:spPr>
        <p:txBody>
          <a:bodyPr>
            <a:normAutofit/>
          </a:bodyPr>
          <a:lstStyle/>
          <a:p>
            <a:pPr marL="0" indent="0">
              <a:buNone/>
            </a:pPr>
            <a:r>
              <a:rPr lang="tr-TR" dirty="0" smtClean="0"/>
              <a:t>Ağız boşluğunun arkasında veya önünde boğumlanmalarına göre </a:t>
            </a:r>
            <a:r>
              <a:rPr lang="tr-TR" i="1" dirty="0" smtClean="0"/>
              <a:t>art</a:t>
            </a:r>
            <a:r>
              <a:rPr lang="tr-TR" dirty="0" smtClean="0"/>
              <a:t> ve </a:t>
            </a:r>
            <a:r>
              <a:rPr lang="tr-TR" i="1" dirty="0" smtClean="0"/>
              <a:t>ön</a:t>
            </a:r>
            <a:r>
              <a:rPr lang="tr-TR" dirty="0" smtClean="0"/>
              <a:t> ünlüler (kalın-ince), dudakların yuvarlaklaşması veya düzleşmesine bağlı olarak </a:t>
            </a:r>
            <a:r>
              <a:rPr lang="tr-TR" i="1" dirty="0" smtClean="0"/>
              <a:t>yuvarlak</a:t>
            </a:r>
            <a:r>
              <a:rPr lang="tr-TR" dirty="0" smtClean="0"/>
              <a:t> ve </a:t>
            </a:r>
            <a:r>
              <a:rPr lang="tr-TR" i="1" dirty="0" smtClean="0"/>
              <a:t>düz</a:t>
            </a:r>
            <a:r>
              <a:rPr lang="tr-TR" dirty="0" smtClean="0"/>
              <a:t> ünlüler, alt çenenin aşağı yukarı hareketleriyle ağız boşluğunun daralması ve genişlemesiyle </a:t>
            </a:r>
            <a:r>
              <a:rPr lang="tr-TR" i="1" dirty="0" smtClean="0"/>
              <a:t>dar</a:t>
            </a:r>
            <a:r>
              <a:rPr lang="tr-TR" dirty="0" smtClean="0"/>
              <a:t> ve </a:t>
            </a:r>
            <a:r>
              <a:rPr lang="tr-TR" i="1" dirty="0" smtClean="0"/>
              <a:t>geniş</a:t>
            </a:r>
            <a:r>
              <a:rPr lang="tr-TR" dirty="0" smtClean="0"/>
              <a:t> ünlüler oluşur. Bu üç ölçüt de fizyolojiktir. Dördüncü ölçüt ise ünlülerin söylenişleri sırasında kapladıkları süredir. Buna </a:t>
            </a:r>
            <a:r>
              <a:rPr lang="tr-TR" dirty="0"/>
              <a:t>göre </a:t>
            </a:r>
            <a:r>
              <a:rPr lang="tr-TR" i="1" dirty="0"/>
              <a:t>kısa</a:t>
            </a:r>
            <a:r>
              <a:rPr lang="tr-TR" dirty="0"/>
              <a:t> </a:t>
            </a:r>
            <a:r>
              <a:rPr lang="tr-TR" dirty="0" smtClean="0"/>
              <a:t>ve </a:t>
            </a:r>
            <a:r>
              <a:rPr lang="tr-TR" i="1" dirty="0" smtClean="0"/>
              <a:t>uzun</a:t>
            </a:r>
            <a:r>
              <a:rPr lang="tr-TR" dirty="0" smtClean="0"/>
              <a:t> ünlüler olarak ayrılırlar.</a:t>
            </a:r>
            <a:endParaRPr lang="tr-TR" dirty="0"/>
          </a:p>
        </p:txBody>
      </p:sp>
    </p:spTree>
    <p:extLst>
      <p:ext uri="{BB962C8B-B14F-4D97-AF65-F5344CB8AC3E}">
        <p14:creationId xmlns:p14="http://schemas.microsoft.com/office/powerpoint/2010/main" val="572942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b="1" dirty="0" smtClean="0"/>
              <a:t>ÜNSÜZLER</a:t>
            </a:r>
            <a:endParaRPr lang="tr-TR" dirty="0"/>
          </a:p>
        </p:txBody>
      </p:sp>
      <p:sp>
        <p:nvSpPr>
          <p:cNvPr id="3" name="İçerik Yer Tutucusu 2"/>
          <p:cNvSpPr>
            <a:spLocks noGrp="1"/>
          </p:cNvSpPr>
          <p:nvPr>
            <p:ph sz="quarter" idx="1"/>
          </p:nvPr>
        </p:nvSpPr>
        <p:spPr>
          <a:xfrm>
            <a:off x="301752" y="1628800"/>
            <a:ext cx="8503920" cy="4470248"/>
          </a:xfrm>
        </p:spPr>
        <p:txBody>
          <a:bodyPr>
            <a:normAutofit/>
          </a:bodyPr>
          <a:lstStyle/>
          <a:p>
            <a:pPr marL="0" indent="0">
              <a:buNone/>
            </a:pPr>
            <a:r>
              <a:rPr lang="tr-TR" dirty="0" smtClean="0"/>
              <a:t>Akciğerlerden </a:t>
            </a:r>
            <a:r>
              <a:rPr lang="tr-TR" dirty="0"/>
              <a:t>gelen havanın </a:t>
            </a:r>
            <a:r>
              <a:rPr lang="tr-TR" dirty="0" smtClean="0"/>
              <a:t>çıkışı </a:t>
            </a:r>
            <a:r>
              <a:rPr lang="tr-TR" dirty="0"/>
              <a:t>sırasında telaffuz organlarında tıkanma, daralma</a:t>
            </a:r>
            <a:r>
              <a:rPr lang="tr-TR" dirty="0" smtClean="0"/>
              <a:t>, sürtünme </a:t>
            </a:r>
            <a:r>
              <a:rPr lang="tr-TR" dirty="0"/>
              <a:t>gibi </a:t>
            </a:r>
            <a:r>
              <a:rPr lang="tr-TR" dirty="0" smtClean="0"/>
              <a:t>çeşitli </a:t>
            </a:r>
            <a:r>
              <a:rPr lang="tr-TR" dirty="0"/>
              <a:t>engellerle karşılaşması sonucu oluşan seslere </a:t>
            </a:r>
            <a:r>
              <a:rPr lang="tr-TR" i="1" dirty="0" smtClean="0"/>
              <a:t>ünsüz </a:t>
            </a:r>
            <a:r>
              <a:rPr lang="tr-TR" dirty="0"/>
              <a:t>denir. </a:t>
            </a:r>
            <a:r>
              <a:rPr lang="tr-TR" dirty="0" smtClean="0"/>
              <a:t>Standart Türkçede </a:t>
            </a:r>
            <a:r>
              <a:rPr lang="tr-TR" dirty="0"/>
              <a:t>anlam ayırıcı en az 21 </a:t>
            </a:r>
            <a:r>
              <a:rPr lang="tr-TR" dirty="0" smtClean="0"/>
              <a:t>ünsüz </a:t>
            </a:r>
            <a:r>
              <a:rPr lang="tr-TR" dirty="0"/>
              <a:t>vardır. Ağızlar da dahil edilirse </a:t>
            </a:r>
            <a:r>
              <a:rPr lang="tr-TR" dirty="0" smtClean="0"/>
              <a:t>ünsüzlerin </a:t>
            </a:r>
            <a:r>
              <a:rPr lang="tr-TR" dirty="0"/>
              <a:t>sayısı</a:t>
            </a:r>
          </a:p>
          <a:p>
            <a:pPr marL="0" indent="0">
              <a:buNone/>
            </a:pPr>
            <a:r>
              <a:rPr lang="tr-TR" dirty="0"/>
              <a:t>daha da artabilir. Her </a:t>
            </a:r>
            <a:r>
              <a:rPr lang="tr-TR" dirty="0" smtClean="0"/>
              <a:t>ünsüz</a:t>
            </a:r>
            <a:r>
              <a:rPr lang="tr-TR" dirty="0"/>
              <a:t>, anlam ayırıcı sesbirim olarak, en azından bir </a:t>
            </a:r>
            <a:r>
              <a:rPr lang="tr-TR" dirty="0" smtClean="0"/>
              <a:t>özelliğiyle </a:t>
            </a:r>
            <a:r>
              <a:rPr lang="tr-TR" dirty="0"/>
              <a:t>diğerlerinden</a:t>
            </a:r>
          </a:p>
          <a:p>
            <a:pPr marL="0" indent="0">
              <a:buNone/>
            </a:pPr>
            <a:r>
              <a:rPr lang="tr-TR" dirty="0"/>
              <a:t>ayrılır.</a:t>
            </a:r>
          </a:p>
        </p:txBody>
      </p:sp>
    </p:spTree>
    <p:extLst>
      <p:ext uri="{BB962C8B-B14F-4D97-AF65-F5344CB8AC3E}">
        <p14:creationId xmlns:p14="http://schemas.microsoft.com/office/powerpoint/2010/main" val="5563522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240</TotalTime>
  <Words>1993</Words>
  <Application>Microsoft Office PowerPoint</Application>
  <PresentationFormat>Ekran Gösterisi (4:3)</PresentationFormat>
  <Paragraphs>127</Paragraphs>
  <Slides>30</Slides>
  <Notes>0</Notes>
  <HiddenSlides>0</HiddenSlides>
  <MMClips>0</MMClips>
  <ScaleCrop>false</ScaleCrop>
  <HeadingPairs>
    <vt:vector size="4" baseType="variant">
      <vt:variant>
        <vt:lpstr>Tema</vt:lpstr>
      </vt:variant>
      <vt:variant>
        <vt:i4>1</vt:i4>
      </vt:variant>
      <vt:variant>
        <vt:lpstr>Slayt Başlıkları</vt:lpstr>
      </vt:variant>
      <vt:variant>
        <vt:i4>30</vt:i4>
      </vt:variant>
    </vt:vector>
  </HeadingPairs>
  <TitlesOfParts>
    <vt:vector size="31" baseType="lpstr">
      <vt:lpstr>Kent</vt:lpstr>
      <vt:lpstr>Türkçe Ses Bilgisi</vt:lpstr>
      <vt:lpstr>Ses Bilgisi ve Ses</vt:lpstr>
      <vt:lpstr>Ses Aygıtı</vt:lpstr>
      <vt:lpstr>Sesbirim</vt:lpstr>
      <vt:lpstr>Harf</vt:lpstr>
      <vt:lpstr>Alfabe</vt:lpstr>
      <vt:lpstr>ÜNLÜLER</vt:lpstr>
      <vt:lpstr>Ünlülerin Sınıflandırılması</vt:lpstr>
      <vt:lpstr>ÜNSÜZLER</vt:lpstr>
      <vt:lpstr>Ünsüzlerin Sınıflandırılması</vt:lpstr>
      <vt:lpstr>Ünsüzlerin Sınıflandırılması</vt:lpstr>
      <vt:lpstr>VURGU</vt:lpstr>
      <vt:lpstr>DURAK</vt:lpstr>
      <vt:lpstr>TON</vt:lpstr>
      <vt:lpstr>Ünlü Uyumları</vt:lpstr>
      <vt:lpstr>Uyum Dışı Durumlar</vt:lpstr>
      <vt:lpstr>Düzlük-Yuvarlaklık Uyumu</vt:lpstr>
      <vt:lpstr>Ünsüz Uyumları</vt:lpstr>
      <vt:lpstr>HECE VE SES İLİŞKİSİ</vt:lpstr>
      <vt:lpstr>TÜRKÇENİN SES ÖZELLİKLERİ</vt:lpstr>
      <vt:lpstr>Sözcükleri oluşturan seslerin değişme nedenleri</vt:lpstr>
      <vt:lpstr>Ünlülerde Meydana Gelen Ses Olayları</vt:lpstr>
      <vt:lpstr>Ünsüzlerde Meydana Gelen Ses Olayları</vt:lpstr>
      <vt:lpstr>Ünlülerde ve Ünsüzlerde Meydana Gelen Ses Olayları</vt:lpstr>
      <vt:lpstr>STANDART ALFABEDE BULUNMAYAN HARFLER VE SES DEĞERLERİ </vt:lpstr>
      <vt:lpstr>alıntı sözcük - yabancı sözcük</vt:lpstr>
      <vt:lpstr>ÜNLÜ UZUNLUĞUNUN ANLAM FARKI YARATTIĞI DURUMLAR </vt:lpstr>
      <vt:lpstr>YAZIM VE SÖYLEYİŞİ SORUNLU SÖZCÜKLER </vt:lpstr>
      <vt:lpstr>KISA MESAJ VE İNTERNET </vt:lpstr>
      <vt:lpstr>Sunumlara  bu adresten ulaşabilirsiniz.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 Bilgisi</dc:title>
  <dc:creator>Asus Bilgisayar</dc:creator>
  <cp:lastModifiedBy>Asus Bilgisayar</cp:lastModifiedBy>
  <cp:revision>77</cp:revision>
  <dcterms:created xsi:type="dcterms:W3CDTF">2014-10-18T05:46:44Z</dcterms:created>
  <dcterms:modified xsi:type="dcterms:W3CDTF">2014-10-18T12:00:07Z</dcterms:modified>
</cp:coreProperties>
</file>