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79" r:id="rId4"/>
    <p:sldId id="270" r:id="rId5"/>
    <p:sldId id="257" r:id="rId6"/>
    <p:sldId id="258" r:id="rId7"/>
    <p:sldId id="269" r:id="rId8"/>
    <p:sldId id="259" r:id="rId9"/>
    <p:sldId id="260" r:id="rId10"/>
    <p:sldId id="271" r:id="rId11"/>
    <p:sldId id="266" r:id="rId12"/>
    <p:sldId id="272" r:id="rId13"/>
    <p:sldId id="273" r:id="rId14"/>
    <p:sldId id="261" r:id="rId15"/>
    <p:sldId id="274" r:id="rId16"/>
    <p:sldId id="265" r:id="rId17"/>
    <p:sldId id="275" r:id="rId18"/>
    <p:sldId id="263" r:id="rId19"/>
    <p:sldId id="262" r:id="rId20"/>
    <p:sldId id="264" r:id="rId21"/>
    <p:sldId id="276" r:id="rId22"/>
    <p:sldId id="267" r:id="rId23"/>
    <p:sldId id="277" r:id="rId24"/>
    <p:sldId id="278" r:id="rId25"/>
    <p:sldId id="281" r:id="rId26"/>
    <p:sldId id="280" r:id="rId27"/>
    <p:sldId id="282"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0"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2F66E34-1CD6-4F30-A60F-304B361E2426}" type="datetimeFigureOut">
              <a:rPr lang="tr-TR" smtClean="0"/>
              <a:t>12.10.2014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7D7DF6-A3D1-46F9-9C5C-0079F8BC6CD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2F66E34-1CD6-4F30-A60F-304B361E2426}" type="datetimeFigureOut">
              <a:rPr lang="tr-TR" smtClean="0"/>
              <a:t>12.10.2014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7D7DF6-A3D1-46F9-9C5C-0079F8BC6CD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2F66E34-1CD6-4F30-A60F-304B361E2426}" type="datetimeFigureOut">
              <a:rPr lang="tr-TR" smtClean="0"/>
              <a:t>12.10.2014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7D7DF6-A3D1-46F9-9C5C-0079F8BC6CD3}"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2F66E34-1CD6-4F30-A60F-304B361E2426}" type="datetimeFigureOut">
              <a:rPr lang="tr-TR" smtClean="0"/>
              <a:t>12.10.2014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7D7DF6-A3D1-46F9-9C5C-0079F8BC6CD3}"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F66E34-1CD6-4F30-A60F-304B361E2426}" type="datetimeFigureOut">
              <a:rPr lang="tr-TR" smtClean="0"/>
              <a:t>12.10.2014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7D7DF6-A3D1-46F9-9C5C-0079F8BC6CD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92F66E34-1CD6-4F30-A60F-304B361E2426}" type="datetimeFigureOut">
              <a:rPr lang="tr-TR" smtClean="0"/>
              <a:t>12.10.2014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7D7DF6-A3D1-46F9-9C5C-0079F8BC6CD3}"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2F66E34-1CD6-4F30-A60F-304B361E2426}" type="datetimeFigureOut">
              <a:rPr lang="tr-TR" smtClean="0"/>
              <a:t>12.10.2014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77D7DF6-A3D1-46F9-9C5C-0079F8BC6CD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2F66E34-1CD6-4F30-A60F-304B361E2426}" type="datetimeFigureOut">
              <a:rPr lang="tr-TR" smtClean="0"/>
              <a:t>12.10.2014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77D7DF6-A3D1-46F9-9C5C-0079F8BC6CD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2F66E34-1CD6-4F30-A60F-304B361E2426}" type="datetimeFigureOut">
              <a:rPr lang="tr-TR" smtClean="0"/>
              <a:t>12.10.2014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77D7DF6-A3D1-46F9-9C5C-0079F8BC6CD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2F66E34-1CD6-4F30-A60F-304B361E2426}" type="datetimeFigureOut">
              <a:rPr lang="tr-TR" smtClean="0"/>
              <a:t>12.10.2014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7D7DF6-A3D1-46F9-9C5C-0079F8BC6CD3}"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F66E34-1CD6-4F30-A60F-304B361E2426}" type="datetimeFigureOut">
              <a:rPr lang="tr-TR" smtClean="0"/>
              <a:t>12.10.2014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7D7DF6-A3D1-46F9-9C5C-0079F8BC6CD3}"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2F66E34-1CD6-4F30-A60F-304B361E2426}" type="datetimeFigureOut">
              <a:rPr lang="tr-TR" smtClean="0"/>
              <a:t>12.10.2014</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77D7DF6-A3D1-46F9-9C5C-0079F8BC6CD3}"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600200"/>
            <a:ext cx="7772400" cy="2260848"/>
          </a:xfrm>
        </p:spPr>
        <p:txBody>
          <a:bodyPr>
            <a:normAutofit/>
          </a:bodyPr>
          <a:lstStyle/>
          <a:p>
            <a:pPr algn="r"/>
            <a:r>
              <a:rPr lang="tr-TR" dirty="0" smtClean="0"/>
              <a:t>Türk Dilinin Tarihî Dönemleri </a:t>
            </a:r>
            <a:br>
              <a:rPr lang="tr-TR" dirty="0" smtClean="0"/>
            </a:br>
            <a:r>
              <a:rPr lang="tr-TR" dirty="0" smtClean="0"/>
              <a:t>ve </a:t>
            </a:r>
            <a:br>
              <a:rPr lang="tr-TR" dirty="0" smtClean="0"/>
            </a:br>
            <a:r>
              <a:rPr lang="tr-TR" dirty="0" smtClean="0"/>
              <a:t>Gelişmesi</a:t>
            </a:r>
            <a:endParaRPr lang="tr-TR" dirty="0"/>
          </a:p>
        </p:txBody>
      </p:sp>
      <p:sp>
        <p:nvSpPr>
          <p:cNvPr id="3" name="Alt Başlık 2"/>
          <p:cNvSpPr>
            <a:spLocks noGrp="1"/>
          </p:cNvSpPr>
          <p:nvPr>
            <p:ph type="subTitle" idx="1"/>
          </p:nvPr>
        </p:nvSpPr>
        <p:spPr>
          <a:xfrm>
            <a:off x="1371600" y="3933055"/>
            <a:ext cx="7088832" cy="1096145"/>
          </a:xfrm>
        </p:spPr>
        <p:txBody>
          <a:bodyPr>
            <a:normAutofit/>
          </a:bodyPr>
          <a:lstStyle/>
          <a:p>
            <a:pPr algn="r"/>
            <a:r>
              <a:rPr lang="tr-TR" dirty="0" smtClean="0"/>
              <a:t>H. </a:t>
            </a:r>
            <a:r>
              <a:rPr lang="tr-TR" dirty="0" smtClean="0"/>
              <a:t>CAN</a:t>
            </a:r>
          </a:p>
          <a:p>
            <a:pPr algn="r"/>
            <a:r>
              <a:rPr lang="tr-TR" dirty="0" smtClean="0"/>
              <a:t>Çankırı, 2014</a:t>
            </a:r>
            <a:endParaRPr lang="tr-TR" dirty="0"/>
          </a:p>
        </p:txBody>
      </p:sp>
    </p:spTree>
    <p:extLst>
      <p:ext uri="{BB962C8B-B14F-4D97-AF65-F5344CB8AC3E}">
        <p14:creationId xmlns:p14="http://schemas.microsoft.com/office/powerpoint/2010/main" val="339434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44824"/>
            <a:ext cx="8496943" cy="4608512"/>
          </a:xfrm>
        </p:spPr>
        <p:txBody>
          <a:bodyPr>
            <a:normAutofit/>
          </a:bodyPr>
          <a:lstStyle/>
          <a:p>
            <a:pPr marL="0" indent="0">
              <a:lnSpc>
                <a:spcPct val="150000"/>
              </a:lnSpc>
              <a:buNone/>
              <a:defRPr/>
            </a:pPr>
            <a:r>
              <a:rPr lang="tr-TR" sz="2800" dirty="0">
                <a:solidFill>
                  <a:srgbClr val="FF0000"/>
                </a:solidFill>
                <a:latin typeface="Trebuchet MS" pitchFamily="34" charset="0"/>
              </a:rPr>
              <a:t>4. Eski Türkçe Dönemi (VII-XII. yy.)</a:t>
            </a:r>
          </a:p>
          <a:p>
            <a:pPr marL="0" indent="0">
              <a:lnSpc>
                <a:spcPct val="150000"/>
              </a:lnSpc>
              <a:buNone/>
              <a:defRPr/>
            </a:pPr>
            <a:r>
              <a:rPr lang="tr-TR" sz="2800" dirty="0">
                <a:solidFill>
                  <a:srgbClr val="FF0000"/>
                </a:solidFill>
                <a:latin typeface="Trebuchet MS" pitchFamily="34" charset="0"/>
              </a:rPr>
              <a:t>	a. </a:t>
            </a:r>
            <a:r>
              <a:rPr lang="tr-TR" sz="2800" dirty="0" err="1">
                <a:solidFill>
                  <a:srgbClr val="FF0000"/>
                </a:solidFill>
                <a:latin typeface="Trebuchet MS" pitchFamily="34" charset="0"/>
              </a:rPr>
              <a:t>Köktürkçe</a:t>
            </a:r>
            <a:r>
              <a:rPr lang="tr-TR" sz="2800" dirty="0">
                <a:solidFill>
                  <a:srgbClr val="FF0000"/>
                </a:solidFill>
                <a:latin typeface="Trebuchet MS" pitchFamily="34" charset="0"/>
              </a:rPr>
              <a:t> (VII-VIII. yy.)</a:t>
            </a:r>
          </a:p>
          <a:p>
            <a:pPr marL="0" indent="0">
              <a:lnSpc>
                <a:spcPct val="150000"/>
              </a:lnSpc>
              <a:buNone/>
              <a:defRPr/>
            </a:pPr>
            <a:r>
              <a:rPr lang="tr-TR" sz="2800" dirty="0">
                <a:solidFill>
                  <a:srgbClr val="FF0000"/>
                </a:solidFill>
                <a:latin typeface="Trebuchet MS" pitchFamily="34" charset="0"/>
              </a:rPr>
              <a:t>	b. Eski Uygurca (VIII-XII. yy.)</a:t>
            </a:r>
          </a:p>
          <a:p>
            <a:pPr marL="0" indent="0">
              <a:lnSpc>
                <a:spcPct val="150000"/>
              </a:lnSpc>
              <a:buNone/>
              <a:defRPr/>
            </a:pPr>
            <a:r>
              <a:rPr lang="tr-TR" sz="2800" dirty="0">
                <a:solidFill>
                  <a:srgbClr val="FF0000"/>
                </a:solidFill>
                <a:latin typeface="Trebuchet MS" pitchFamily="34" charset="0"/>
              </a:rPr>
              <a:t>	c. Tuna Bulgarcası (IX-XI. yy.)</a:t>
            </a:r>
          </a:p>
          <a:p>
            <a:pPr marL="0" indent="0">
              <a:lnSpc>
                <a:spcPct val="150000"/>
              </a:lnSpc>
              <a:buNone/>
              <a:defRPr/>
            </a:pPr>
            <a:r>
              <a:rPr lang="tr-TR" sz="2800" dirty="0">
                <a:solidFill>
                  <a:srgbClr val="FF0000"/>
                </a:solidFill>
                <a:latin typeface="Trebuchet MS" pitchFamily="34" charset="0"/>
              </a:rPr>
              <a:t>	d. </a:t>
            </a:r>
            <a:r>
              <a:rPr lang="tr-TR" sz="2800" dirty="0" err="1">
                <a:solidFill>
                  <a:srgbClr val="FF0000"/>
                </a:solidFill>
                <a:latin typeface="Trebuchet MS" pitchFamily="34" charset="0"/>
              </a:rPr>
              <a:t>Karahanlıca</a:t>
            </a:r>
            <a:r>
              <a:rPr lang="tr-TR" sz="2800" dirty="0">
                <a:solidFill>
                  <a:srgbClr val="FF0000"/>
                </a:solidFill>
                <a:latin typeface="Trebuchet MS" pitchFamily="34" charset="0"/>
              </a:rPr>
              <a:t> (XI-XII. yy.)</a:t>
            </a:r>
            <a:endParaRPr lang="tr-TR" sz="2800" dirty="0">
              <a:solidFill>
                <a:srgbClr val="FF0000"/>
              </a:solidFill>
            </a:endParaRPr>
          </a:p>
          <a:p>
            <a:pPr marL="0" indent="0">
              <a:buNone/>
            </a:pPr>
            <a:endParaRPr lang="tr-TR" sz="2800" dirty="0"/>
          </a:p>
        </p:txBody>
      </p:sp>
    </p:spTree>
    <p:extLst>
      <p:ext uri="{BB962C8B-B14F-4D97-AF65-F5344CB8AC3E}">
        <p14:creationId xmlns:p14="http://schemas.microsoft.com/office/powerpoint/2010/main" val="279194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84784"/>
            <a:ext cx="6804682" cy="4875891"/>
          </a:xfrm>
        </p:spPr>
      </p:pic>
    </p:spTree>
    <p:extLst>
      <p:ext uri="{BB962C8B-B14F-4D97-AF65-F5344CB8AC3E}">
        <p14:creationId xmlns:p14="http://schemas.microsoft.com/office/powerpoint/2010/main" val="734543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252307" y="260648"/>
            <a:ext cx="4968552" cy="3528392"/>
          </a:xfrm>
        </p:spPr>
        <p:txBody>
          <a:bodyPr>
            <a:normAutofit/>
          </a:bodyPr>
          <a:lstStyle/>
          <a:p>
            <a:pPr marL="0" indent="0">
              <a:buNone/>
            </a:pPr>
            <a:r>
              <a:rPr lang="tr-TR" sz="2800" dirty="0"/>
              <a:t>Orhun Abideleri, Köktürk alfabesi ile yazılmış yazıtların en büyükleri olup en az tahribata uğrayanlarıdır. I. Köktürk Kağanlığından başlayarak Köktürk devletinin ve Türk milletinin öyküsünü destansı bir </a:t>
            </a:r>
            <a:r>
              <a:rPr lang="tr-TR" sz="2800" dirty="0" smtClean="0"/>
              <a:t>üslupla </a:t>
            </a:r>
            <a:r>
              <a:rPr lang="tr-TR" sz="2800" dirty="0"/>
              <a:t>anlatırlar</a:t>
            </a:r>
            <a:r>
              <a:rPr lang="tr-TR" sz="2800" dirty="0" smtClean="0"/>
              <a:t>.</a:t>
            </a:r>
            <a:endParaRPr lang="tr-TR" sz="2800" dirty="0"/>
          </a:p>
        </p:txBody>
      </p:sp>
      <p:pic>
        <p:nvPicPr>
          <p:cNvPr id="5" name="il_fi"/>
          <p:cNvPicPr/>
          <p:nvPr/>
        </p:nvPicPr>
        <p:blipFill>
          <a:blip r:embed="rId2" cstate="print"/>
          <a:srcRect/>
          <a:stretch>
            <a:fillRect/>
          </a:stretch>
        </p:blipFill>
        <p:spPr bwMode="auto">
          <a:xfrm>
            <a:off x="5220072" y="116632"/>
            <a:ext cx="3748748" cy="6636356"/>
          </a:xfrm>
          <a:prstGeom prst="rect">
            <a:avLst/>
          </a:prstGeom>
          <a:ln>
            <a:noFill/>
          </a:ln>
          <a:effectLst>
            <a:softEdge rad="112500"/>
          </a:effectLst>
        </p:spPr>
      </p:pic>
      <p:pic>
        <p:nvPicPr>
          <p:cNvPr id="6"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3933056"/>
            <a:ext cx="3322557" cy="2714600"/>
          </a:xfrm>
          <a:prstGeom prst="rect">
            <a:avLst/>
          </a:prstGeom>
        </p:spPr>
      </p:pic>
    </p:spTree>
    <p:extLst>
      <p:ext uri="{BB962C8B-B14F-4D97-AF65-F5344CB8AC3E}">
        <p14:creationId xmlns:p14="http://schemas.microsoft.com/office/powerpoint/2010/main" val="179243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836712"/>
            <a:ext cx="8640959" cy="5616624"/>
          </a:xfrm>
        </p:spPr>
        <p:txBody>
          <a:bodyPr>
            <a:normAutofit/>
          </a:bodyPr>
          <a:lstStyle/>
          <a:p>
            <a:pPr marL="0" indent="0">
              <a:buNone/>
            </a:pPr>
            <a:r>
              <a:rPr lang="tr-TR" dirty="0"/>
              <a:t>VIII-XII. yüzyılları kapsayan </a:t>
            </a:r>
            <a:r>
              <a:rPr lang="tr-TR" b="1" dirty="0"/>
              <a:t>Uygurca dönemi</a:t>
            </a:r>
            <a:r>
              <a:rPr lang="tr-TR" dirty="0"/>
              <a:t>, birçok yönden </a:t>
            </a:r>
            <a:r>
              <a:rPr lang="tr-TR" dirty="0" err="1"/>
              <a:t>Köktürkçe</a:t>
            </a:r>
            <a:r>
              <a:rPr lang="tr-TR" dirty="0"/>
              <a:t> döneminin devamı gibidir. Devletin dini </a:t>
            </a:r>
            <a:r>
              <a:rPr lang="tr-TR" i="1" dirty="0"/>
              <a:t>Manihaizm </a:t>
            </a:r>
            <a:r>
              <a:rPr lang="tr-TR" dirty="0"/>
              <a:t>olduğu için Uygurlar önceleri Mani alfabesini, sonraları da Uygur alfabesini kullanmışlardır. Bu döneme ait taş, tahta, deri ve kağıt üzerine yazılmış tercüme ve telif eserler, matbaayı kullandıklarını gösteren ağaçtan yapılmış harfler bulunmaktadır. Yine bu dönemde Türkler arasında kabul gören </a:t>
            </a:r>
            <a:r>
              <a:rPr lang="tr-TR" dirty="0" err="1"/>
              <a:t>Nesturilik</a:t>
            </a:r>
            <a:r>
              <a:rPr lang="tr-TR" dirty="0"/>
              <a:t> ve Budizm ile ilgili eserler de Türkçeye tercüme edilmiştir. </a:t>
            </a:r>
            <a:endParaRPr lang="tr-TR" dirty="0" smtClean="0"/>
          </a:p>
          <a:p>
            <a:pPr marL="0" indent="0">
              <a:buNone/>
            </a:pPr>
            <a:r>
              <a:rPr lang="tr-TR" dirty="0"/>
              <a:t>Bugün büyük bir kısmı Avrupa kütüphanelerinde bulunan Eski Uygurca el yazmalarının </a:t>
            </a:r>
            <a:r>
              <a:rPr lang="tr-TR" dirty="0" err="1"/>
              <a:t>başlıcaları</a:t>
            </a:r>
            <a:r>
              <a:rPr lang="tr-TR" dirty="0"/>
              <a:t> şunlardır: </a:t>
            </a:r>
            <a:r>
              <a:rPr lang="tr-TR" i="1" dirty="0" err="1"/>
              <a:t>Altun</a:t>
            </a:r>
            <a:r>
              <a:rPr lang="tr-TR" i="1" dirty="0"/>
              <a:t> </a:t>
            </a:r>
            <a:r>
              <a:rPr lang="tr-TR" i="1" dirty="0" err="1"/>
              <a:t>Yaruk</a:t>
            </a:r>
            <a:r>
              <a:rPr lang="tr-TR" i="1" dirty="0"/>
              <a:t> (Altın Işık), Irk </a:t>
            </a:r>
            <a:r>
              <a:rPr lang="tr-TR" i="1" dirty="0" err="1"/>
              <a:t>Bitig</a:t>
            </a:r>
            <a:r>
              <a:rPr lang="tr-TR" i="1" dirty="0"/>
              <a:t> (Fal Kitabı), Sekiz </a:t>
            </a:r>
            <a:r>
              <a:rPr lang="tr-TR" i="1" dirty="0" err="1"/>
              <a:t>Yükmek</a:t>
            </a:r>
            <a:r>
              <a:rPr lang="tr-TR" i="1" dirty="0"/>
              <a:t> (Sekiz Yığın), </a:t>
            </a:r>
            <a:r>
              <a:rPr lang="tr-TR" i="1" dirty="0" err="1"/>
              <a:t>Kalyanamkara</a:t>
            </a:r>
            <a:r>
              <a:rPr lang="tr-TR" i="1" dirty="0"/>
              <a:t> ile </a:t>
            </a:r>
            <a:r>
              <a:rPr lang="tr-TR" i="1" dirty="0" err="1"/>
              <a:t>Papamkara</a:t>
            </a:r>
            <a:r>
              <a:rPr lang="tr-TR" i="1" dirty="0"/>
              <a:t> Hikayesi (İyi Düşünceli Prens ile Kötü Düşünceli Prens Hikayesi), </a:t>
            </a:r>
            <a:r>
              <a:rPr lang="tr-TR" i="1" dirty="0" err="1"/>
              <a:t>Maitrisimit</a:t>
            </a:r>
            <a:r>
              <a:rPr lang="tr-TR" i="1" dirty="0"/>
              <a:t>, </a:t>
            </a:r>
            <a:r>
              <a:rPr lang="tr-TR" i="1" dirty="0" err="1"/>
              <a:t>Huastvanift</a:t>
            </a:r>
            <a:r>
              <a:rPr lang="tr-TR" i="1" dirty="0"/>
              <a:t>, İki </a:t>
            </a:r>
            <a:r>
              <a:rPr lang="tr-TR" i="1" dirty="0" err="1"/>
              <a:t>Yıltız</a:t>
            </a:r>
            <a:r>
              <a:rPr lang="tr-TR" i="1" dirty="0"/>
              <a:t> </a:t>
            </a:r>
            <a:r>
              <a:rPr lang="tr-TR" i="1" dirty="0" err="1"/>
              <a:t>Nom</a:t>
            </a:r>
            <a:r>
              <a:rPr lang="tr-TR" i="1" dirty="0"/>
              <a:t> (İki Kök Kitabı</a:t>
            </a:r>
            <a:r>
              <a:rPr lang="tr-TR" i="1" dirty="0" smtClean="0"/>
              <a:t>).</a:t>
            </a: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43543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268760"/>
            <a:ext cx="8640959" cy="5040560"/>
          </a:xfrm>
        </p:spPr>
        <p:txBody>
          <a:bodyPr>
            <a:normAutofit/>
          </a:bodyPr>
          <a:lstStyle/>
          <a:p>
            <a:pPr marL="0" indent="0">
              <a:lnSpc>
                <a:spcPct val="150000"/>
              </a:lnSpc>
              <a:buNone/>
            </a:pPr>
            <a:endParaRPr lang="tr-TR" dirty="0" smtClean="0">
              <a:latin typeface="Trebuchet MS" pitchFamily="34" charset="0"/>
            </a:endParaRPr>
          </a:p>
          <a:p>
            <a:pPr marL="0" indent="0">
              <a:lnSpc>
                <a:spcPct val="150000"/>
              </a:lnSpc>
              <a:buNone/>
            </a:pPr>
            <a:r>
              <a:rPr lang="tr-TR" dirty="0" smtClean="0">
                <a:solidFill>
                  <a:srgbClr val="FF0000"/>
                </a:solidFill>
                <a:latin typeface="Trebuchet MS" pitchFamily="34" charset="0"/>
              </a:rPr>
              <a:t>5</a:t>
            </a:r>
            <a:r>
              <a:rPr lang="tr-TR" dirty="0">
                <a:solidFill>
                  <a:srgbClr val="FF0000"/>
                </a:solidFill>
                <a:latin typeface="Trebuchet MS" pitchFamily="34" charset="0"/>
              </a:rPr>
              <a:t>. Orta Türkçe Dönemi (XIII-XVI. yy.)</a:t>
            </a:r>
          </a:p>
          <a:p>
            <a:pPr marL="0" indent="0">
              <a:lnSpc>
                <a:spcPct val="150000"/>
              </a:lnSpc>
              <a:buNone/>
            </a:pPr>
            <a:r>
              <a:rPr lang="tr-TR" dirty="0" smtClean="0">
                <a:solidFill>
                  <a:srgbClr val="FF0000"/>
                </a:solidFill>
                <a:latin typeface="Trebuchet MS" pitchFamily="34" charset="0"/>
              </a:rPr>
              <a:t>a</a:t>
            </a:r>
            <a:r>
              <a:rPr lang="tr-TR" dirty="0">
                <a:solidFill>
                  <a:srgbClr val="FF0000"/>
                </a:solidFill>
                <a:latin typeface="Trebuchet MS" pitchFamily="34" charset="0"/>
              </a:rPr>
              <a:t>. </a:t>
            </a:r>
            <a:r>
              <a:rPr lang="tr-TR" dirty="0" err="1">
                <a:solidFill>
                  <a:srgbClr val="FF0000"/>
                </a:solidFill>
                <a:latin typeface="Trebuchet MS" pitchFamily="34" charset="0"/>
              </a:rPr>
              <a:t>Harezm</a:t>
            </a:r>
            <a:r>
              <a:rPr lang="tr-TR" dirty="0">
                <a:solidFill>
                  <a:srgbClr val="FF0000"/>
                </a:solidFill>
                <a:latin typeface="Trebuchet MS" pitchFamily="34" charset="0"/>
              </a:rPr>
              <a:t> Türkçesi (XIV. yy.)</a:t>
            </a:r>
          </a:p>
          <a:p>
            <a:pPr marL="0" indent="0">
              <a:lnSpc>
                <a:spcPct val="150000"/>
              </a:lnSpc>
              <a:buNone/>
            </a:pPr>
            <a:r>
              <a:rPr lang="tr-TR" dirty="0" smtClean="0">
                <a:solidFill>
                  <a:srgbClr val="FF0000"/>
                </a:solidFill>
                <a:latin typeface="Trebuchet MS" pitchFamily="34" charset="0"/>
              </a:rPr>
              <a:t>b</a:t>
            </a:r>
            <a:r>
              <a:rPr lang="tr-TR" dirty="0">
                <a:solidFill>
                  <a:srgbClr val="FF0000"/>
                </a:solidFill>
                <a:latin typeface="Trebuchet MS" pitchFamily="34" charset="0"/>
              </a:rPr>
              <a:t>. Kıpçak Türkçesi (XIII-XVI. yy.)</a:t>
            </a:r>
          </a:p>
          <a:p>
            <a:pPr marL="0" indent="0">
              <a:lnSpc>
                <a:spcPct val="150000"/>
              </a:lnSpc>
              <a:buNone/>
            </a:pPr>
            <a:r>
              <a:rPr lang="tr-TR" dirty="0" smtClean="0">
                <a:solidFill>
                  <a:srgbClr val="FF0000"/>
                </a:solidFill>
                <a:latin typeface="Trebuchet MS" pitchFamily="34" charset="0"/>
              </a:rPr>
              <a:t>c</a:t>
            </a:r>
            <a:r>
              <a:rPr lang="tr-TR" dirty="0">
                <a:solidFill>
                  <a:srgbClr val="FF0000"/>
                </a:solidFill>
                <a:latin typeface="Trebuchet MS" pitchFamily="34" charset="0"/>
              </a:rPr>
              <a:t>. Eski Anadolu (Türkiye) Türkçesi (XIII-XV. </a:t>
            </a:r>
            <a:r>
              <a:rPr lang="tr-TR" dirty="0" err="1">
                <a:solidFill>
                  <a:srgbClr val="FF0000"/>
                </a:solidFill>
                <a:latin typeface="Trebuchet MS" pitchFamily="34" charset="0"/>
              </a:rPr>
              <a:t>yy’ın</a:t>
            </a:r>
            <a:r>
              <a:rPr lang="tr-TR" dirty="0">
                <a:solidFill>
                  <a:srgbClr val="FF0000"/>
                </a:solidFill>
                <a:latin typeface="Trebuchet MS" pitchFamily="34" charset="0"/>
              </a:rPr>
              <a:t> ikinci yarısı)</a:t>
            </a:r>
          </a:p>
          <a:p>
            <a:pPr marL="0" indent="0">
              <a:lnSpc>
                <a:spcPct val="150000"/>
              </a:lnSpc>
              <a:buNone/>
            </a:pPr>
            <a:r>
              <a:rPr lang="tr-TR" dirty="0" smtClean="0">
                <a:solidFill>
                  <a:srgbClr val="FF0000"/>
                </a:solidFill>
                <a:latin typeface="Trebuchet MS" pitchFamily="34" charset="0"/>
              </a:rPr>
              <a:t>d</a:t>
            </a:r>
            <a:r>
              <a:rPr lang="tr-TR" dirty="0">
                <a:solidFill>
                  <a:srgbClr val="FF0000"/>
                </a:solidFill>
                <a:latin typeface="Trebuchet MS" pitchFamily="34" charset="0"/>
              </a:rPr>
              <a:t>. Volga Bulgarcası (XIII-XIV. yy.)</a:t>
            </a:r>
          </a:p>
          <a:p>
            <a:pPr marL="0" indent="0">
              <a:lnSpc>
                <a:spcPct val="150000"/>
              </a:lnSpc>
              <a:buNone/>
            </a:pPr>
            <a:r>
              <a:rPr lang="tr-TR" dirty="0" smtClean="0">
                <a:solidFill>
                  <a:srgbClr val="FF0000"/>
                </a:solidFill>
                <a:latin typeface="Trebuchet MS" pitchFamily="34" charset="0"/>
              </a:rPr>
              <a:t>e</a:t>
            </a:r>
            <a:r>
              <a:rPr lang="tr-TR" dirty="0">
                <a:solidFill>
                  <a:srgbClr val="FF0000"/>
                </a:solidFill>
                <a:latin typeface="Trebuchet MS" pitchFamily="34" charset="0"/>
              </a:rPr>
              <a:t>. Çağatay Türkçesi (XV-XVII. yy.)</a:t>
            </a:r>
          </a:p>
          <a:p>
            <a:pPr marL="0" indent="0">
              <a:buNone/>
            </a:pPr>
            <a:endParaRPr lang="tr-TR" dirty="0"/>
          </a:p>
        </p:txBody>
      </p:sp>
      <p:sp>
        <p:nvSpPr>
          <p:cNvPr id="3" name="Başlık 2"/>
          <p:cNvSpPr>
            <a:spLocks noGrp="1"/>
          </p:cNvSpPr>
          <p:nvPr>
            <p:ph type="title"/>
          </p:nvPr>
        </p:nvSpPr>
        <p:spPr/>
        <p:txBody>
          <a:bodyPr/>
          <a:lstStyle/>
          <a:p>
            <a:r>
              <a:rPr lang="tr-TR" dirty="0" smtClean="0"/>
              <a:t>Orta Türkçe</a:t>
            </a:r>
            <a:endParaRPr lang="tr-TR" dirty="0"/>
          </a:p>
        </p:txBody>
      </p:sp>
    </p:spTree>
    <p:extLst>
      <p:ext uri="{BB962C8B-B14F-4D97-AF65-F5344CB8AC3E}">
        <p14:creationId xmlns:p14="http://schemas.microsoft.com/office/powerpoint/2010/main" val="825499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8640959" cy="4536504"/>
          </a:xfrm>
        </p:spPr>
        <p:txBody>
          <a:bodyPr>
            <a:normAutofit/>
          </a:bodyPr>
          <a:lstStyle/>
          <a:p>
            <a:pPr indent="0">
              <a:lnSpc>
                <a:spcPts val="3400"/>
              </a:lnSpc>
              <a:buNone/>
            </a:pPr>
            <a:r>
              <a:rPr lang="tr-TR" dirty="0" err="1" smtClean="0"/>
              <a:t>Köktürkçe</a:t>
            </a:r>
            <a:r>
              <a:rPr lang="tr-TR" dirty="0" smtClean="0"/>
              <a:t> </a:t>
            </a:r>
            <a:r>
              <a:rPr lang="tr-TR" dirty="0"/>
              <a:t>ve Uygurca dönemlerinin devamı niteliğinde olan bu dönemde Türkler İslam dini ile tanışmış ve yeni girilen İslam dinin etkisi ile Arapça ve Farsça kelimeler Türkçe eserlerde kullanılmaya başlanmıştır. Yine bu dönemde Uygur harfleri ile birlikte Arap harfleri de Türkçe için kullanılmaya başlanmıştır. Bu dönemde kaleme alınan başlıca eserler şunlardır: </a:t>
            </a:r>
            <a:r>
              <a:rPr lang="tr-TR" i="1" dirty="0" err="1"/>
              <a:t>Divânü</a:t>
            </a:r>
            <a:r>
              <a:rPr lang="tr-TR" i="1" dirty="0"/>
              <a:t> </a:t>
            </a:r>
            <a:r>
              <a:rPr lang="tr-TR" i="1" dirty="0" err="1"/>
              <a:t>Lügâti’t</a:t>
            </a:r>
            <a:r>
              <a:rPr lang="tr-TR" i="1" dirty="0"/>
              <a:t>-Türk, Kutadgu Bilig, </a:t>
            </a:r>
            <a:r>
              <a:rPr lang="tr-TR" i="1" dirty="0" err="1"/>
              <a:t>Atabetü’l-Hakayık</a:t>
            </a:r>
            <a:r>
              <a:rPr lang="tr-TR" i="1" dirty="0"/>
              <a:t>, Divan-ı Hikmet</a:t>
            </a:r>
            <a:r>
              <a:rPr lang="tr-TR" i="1" dirty="0" smtClean="0"/>
              <a:t>.</a:t>
            </a:r>
            <a:endParaRPr lang="tr-TR" dirty="0"/>
          </a:p>
        </p:txBody>
      </p:sp>
      <p:sp>
        <p:nvSpPr>
          <p:cNvPr id="3" name="Başlık 2"/>
          <p:cNvSpPr>
            <a:spLocks noGrp="1"/>
          </p:cNvSpPr>
          <p:nvPr>
            <p:ph type="title"/>
          </p:nvPr>
        </p:nvSpPr>
        <p:spPr/>
        <p:txBody>
          <a:bodyPr/>
          <a:lstStyle/>
          <a:p>
            <a:r>
              <a:rPr lang="tr-TR" b="1" dirty="0" err="1">
                <a:solidFill>
                  <a:schemeClr val="bg1"/>
                </a:solidFill>
              </a:rPr>
              <a:t>Karahanlıca</a:t>
            </a:r>
            <a:r>
              <a:rPr lang="tr-TR" b="1" dirty="0">
                <a:solidFill>
                  <a:schemeClr val="bg1"/>
                </a:solidFill>
              </a:rPr>
              <a:t> Dönemi (XI-XII. yy.</a:t>
            </a:r>
            <a:endParaRPr lang="tr-TR" dirty="0">
              <a:solidFill>
                <a:schemeClr val="bg1"/>
              </a:solidFill>
            </a:endParaRPr>
          </a:p>
        </p:txBody>
      </p:sp>
    </p:spTree>
    <p:extLst>
      <p:ext uri="{BB962C8B-B14F-4D97-AF65-F5344CB8AC3E}">
        <p14:creationId xmlns:p14="http://schemas.microsoft.com/office/powerpoint/2010/main" val="385956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060848"/>
            <a:ext cx="8640959" cy="4248472"/>
          </a:xfrm>
        </p:spPr>
        <p:txBody>
          <a:bodyPr>
            <a:normAutofit/>
          </a:bodyPr>
          <a:lstStyle/>
          <a:p>
            <a:pPr marL="0" indent="0">
              <a:buNone/>
            </a:pPr>
            <a:r>
              <a:rPr lang="tr-TR" dirty="0"/>
              <a:t>Eski Türkçe Dönemi  ile  Yeni Türkçe Dönemini  birbirine bağlayan geçiş dönemidir.  Bu dönemde bütün Orta Asya’da kullanılan Türkçeye, </a:t>
            </a:r>
            <a:r>
              <a:rPr lang="tr-TR" i="1" dirty="0"/>
              <a:t>Ortak Türkçe, Müşterek Orta Asya Türkçesi</a:t>
            </a:r>
            <a:r>
              <a:rPr lang="tr-TR" b="1" dirty="0"/>
              <a:t> </a:t>
            </a:r>
            <a:r>
              <a:rPr lang="tr-TR" dirty="0"/>
              <a:t>adları da verilmiştir. Orta-Asya Türk dünyası, XII. yüzyılda başlayan bazı kaynaşma, karışma ve ayrışmaların sonucu olarak, yavaş yavaş Türk dilinin genel yapısında birtakım değişme ve gelişmelere sahne olmuştur. Bu değişme ve gelişmeler yeni yazı dillerinin oluşmasına ortam hazırlamıştır. Orta Türkçe dönemi; </a:t>
            </a:r>
            <a:r>
              <a:rPr lang="tr-TR" dirty="0" err="1"/>
              <a:t>Harezm</a:t>
            </a:r>
            <a:r>
              <a:rPr lang="tr-TR" dirty="0"/>
              <a:t> Türkçesi, Kıpçak Türkçesi, Eski Anadolu (Türkiye) Türkçesi, Volga Bulgarcası, Çağatay Türkçesi olarak 5 kısımda incelenebilir</a:t>
            </a:r>
            <a:r>
              <a:rPr lang="tr-TR" dirty="0" smtClean="0"/>
              <a:t>.</a:t>
            </a:r>
            <a:endParaRPr lang="tr-TR" dirty="0"/>
          </a:p>
        </p:txBody>
      </p:sp>
      <p:sp>
        <p:nvSpPr>
          <p:cNvPr id="3" name="Başlık 2"/>
          <p:cNvSpPr>
            <a:spLocks noGrp="1"/>
          </p:cNvSpPr>
          <p:nvPr>
            <p:ph type="title"/>
          </p:nvPr>
        </p:nvSpPr>
        <p:spPr/>
        <p:txBody>
          <a:bodyPr/>
          <a:lstStyle/>
          <a:p>
            <a:r>
              <a:rPr lang="tr-TR" b="1" dirty="0">
                <a:solidFill>
                  <a:schemeClr val="bg1"/>
                </a:solidFill>
              </a:rPr>
              <a:t>Orta Türkçe Dönemi (XIII-XVI. yy</a:t>
            </a:r>
            <a:endParaRPr lang="tr-TR" dirty="0">
              <a:solidFill>
                <a:schemeClr val="bg1"/>
              </a:solidFill>
            </a:endParaRPr>
          </a:p>
        </p:txBody>
      </p:sp>
    </p:spTree>
    <p:extLst>
      <p:ext uri="{BB962C8B-B14F-4D97-AF65-F5344CB8AC3E}">
        <p14:creationId xmlns:p14="http://schemas.microsoft.com/office/powerpoint/2010/main" val="197120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060848"/>
            <a:ext cx="8568951" cy="4392488"/>
          </a:xfrm>
        </p:spPr>
        <p:txBody>
          <a:bodyPr>
            <a:normAutofit/>
          </a:bodyPr>
          <a:lstStyle/>
          <a:p>
            <a:pPr marL="0" indent="0">
              <a:buNone/>
            </a:pPr>
            <a:r>
              <a:rPr lang="tr-TR" dirty="0"/>
              <a:t>Türk dili ve Türk kültüründe önemli değişmelerin olduğu bu dönem, </a:t>
            </a:r>
            <a:r>
              <a:rPr lang="tr-TR" dirty="0" err="1"/>
              <a:t>Harezm</a:t>
            </a:r>
            <a:r>
              <a:rPr lang="tr-TR" dirty="0"/>
              <a:t> Türkçesi ile temsil edilir. </a:t>
            </a:r>
            <a:r>
              <a:rPr lang="tr-TR" dirty="0" err="1"/>
              <a:t>Harezm</a:t>
            </a:r>
            <a:r>
              <a:rPr lang="tr-TR" dirty="0"/>
              <a:t> Türkçesi, 13. ve 14. yüzyıllarda Batı Türkistan’daki yazı diline verilen isimdir. Edebî gelenekler bakımından </a:t>
            </a:r>
            <a:r>
              <a:rPr lang="tr-TR" dirty="0" err="1"/>
              <a:t>Karahanlı</a:t>
            </a:r>
            <a:r>
              <a:rPr lang="tr-TR" dirty="0"/>
              <a:t> Türkçesine dayanan bu yazı dili, Oğuz ve Kıpçak lehçelerinden de etkilenmiştir. </a:t>
            </a:r>
            <a:r>
              <a:rPr lang="tr-TR" dirty="0" err="1"/>
              <a:t>Harezm</a:t>
            </a:r>
            <a:r>
              <a:rPr lang="tr-TR" dirty="0"/>
              <a:t> Türkçesinin belli bir dönem Türkçesine ad olarak kullanılmasına ilk defa </a:t>
            </a:r>
            <a:r>
              <a:rPr lang="tr-TR" b="1" dirty="0"/>
              <a:t>Ali </a:t>
            </a:r>
            <a:r>
              <a:rPr lang="tr-TR" b="1" dirty="0" err="1"/>
              <a:t>Şir</a:t>
            </a:r>
            <a:r>
              <a:rPr lang="tr-TR" b="1" dirty="0"/>
              <a:t> </a:t>
            </a:r>
            <a:r>
              <a:rPr lang="tr-TR" b="1" dirty="0" err="1" smtClean="0"/>
              <a:t>Nevai</a:t>
            </a:r>
            <a:r>
              <a:rPr lang="tr-TR" dirty="0" err="1" smtClean="0"/>
              <a:t>’nin</a:t>
            </a:r>
            <a:r>
              <a:rPr lang="tr-TR" dirty="0" smtClean="0"/>
              <a:t> </a:t>
            </a:r>
            <a:r>
              <a:rPr lang="tr-TR" i="1" dirty="0" err="1" smtClean="0"/>
              <a:t>Mecalisü’n-Nefais</a:t>
            </a:r>
            <a:r>
              <a:rPr lang="tr-TR" i="1" dirty="0" smtClean="0"/>
              <a:t> </a:t>
            </a:r>
            <a:r>
              <a:rPr lang="tr-TR" dirty="0"/>
              <a:t>adlı eserinde </a:t>
            </a:r>
            <a:r>
              <a:rPr lang="tr-TR" dirty="0" smtClean="0"/>
              <a:t>rastlanmaktadır.</a:t>
            </a:r>
            <a:endParaRPr lang="tr-TR" dirty="0"/>
          </a:p>
        </p:txBody>
      </p:sp>
      <p:sp>
        <p:nvSpPr>
          <p:cNvPr id="3" name="Başlık 2"/>
          <p:cNvSpPr>
            <a:spLocks noGrp="1"/>
          </p:cNvSpPr>
          <p:nvPr>
            <p:ph type="title"/>
          </p:nvPr>
        </p:nvSpPr>
        <p:spPr/>
        <p:txBody>
          <a:bodyPr>
            <a:normAutofit fontScale="90000"/>
          </a:bodyPr>
          <a:lstStyle/>
          <a:p>
            <a:r>
              <a:rPr lang="tr-TR" b="1" dirty="0" err="1">
                <a:solidFill>
                  <a:schemeClr val="bg1"/>
                </a:solidFill>
              </a:rPr>
              <a:t>Harezm</a:t>
            </a:r>
            <a:r>
              <a:rPr lang="tr-TR" b="1" dirty="0">
                <a:solidFill>
                  <a:schemeClr val="bg1"/>
                </a:solidFill>
              </a:rPr>
              <a:t> Türkçesi Dönemi (XIV. yy</a:t>
            </a:r>
            <a:r>
              <a:rPr lang="tr-TR" b="1" dirty="0" smtClean="0">
                <a:solidFill>
                  <a:schemeClr val="bg1"/>
                </a:solidFill>
              </a:rPr>
              <a:t>.)</a:t>
            </a:r>
            <a:endParaRPr lang="tr-TR" dirty="0">
              <a:solidFill>
                <a:schemeClr val="bg1"/>
              </a:solidFill>
            </a:endParaRPr>
          </a:p>
        </p:txBody>
      </p:sp>
    </p:spTree>
    <p:extLst>
      <p:ext uri="{BB962C8B-B14F-4D97-AF65-F5344CB8AC3E}">
        <p14:creationId xmlns:p14="http://schemas.microsoft.com/office/powerpoint/2010/main" val="329931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2276872"/>
            <a:ext cx="8064895" cy="4104456"/>
          </a:xfrm>
        </p:spPr>
        <p:txBody>
          <a:bodyPr/>
          <a:lstStyle/>
          <a:p>
            <a:pPr marL="0" indent="0">
              <a:buNone/>
            </a:pPr>
            <a:r>
              <a:rPr lang="tr-TR" dirty="0" smtClean="0"/>
              <a:t>Avrupalı </a:t>
            </a:r>
            <a:r>
              <a:rPr lang="tr-TR" dirty="0"/>
              <a:t>yazarlar tarafından Kuman adı ile anılan Kıpçak Türkleri XII. yüzyıldan itibaren Karadeniz’in kuzeyine yerleşmişler ve buradaki Peçenek kalıntıları ile karışmışlardır. Karadeniz’in kuzeyinde yaşayan Kıpçak Türklerinden bugün sadece </a:t>
            </a:r>
            <a:r>
              <a:rPr lang="tr-TR" i="1" dirty="0" err="1"/>
              <a:t>Codex</a:t>
            </a:r>
            <a:r>
              <a:rPr lang="tr-TR" i="1" dirty="0"/>
              <a:t> </a:t>
            </a:r>
            <a:r>
              <a:rPr lang="tr-TR" i="1" dirty="0" err="1"/>
              <a:t>Cumanicus</a:t>
            </a:r>
            <a:r>
              <a:rPr lang="tr-TR" dirty="0"/>
              <a:t> adlı dil malzemesi kalmıştır. Latin harfleri ile yazılmış olan eser, bugün İtalya’da San </a:t>
            </a:r>
            <a:r>
              <a:rPr lang="tr-TR" dirty="0" err="1"/>
              <a:t>Marko</a:t>
            </a:r>
            <a:r>
              <a:rPr lang="tr-TR" dirty="0"/>
              <a:t> Kütüphanesi'nde bulunmaktadır</a:t>
            </a:r>
            <a:r>
              <a:rPr lang="tr-TR" dirty="0" smtClean="0"/>
              <a:t>.</a:t>
            </a:r>
          </a:p>
          <a:p>
            <a:pPr marL="0" indent="0">
              <a:buNone/>
            </a:pPr>
            <a:r>
              <a:rPr lang="tr-TR" dirty="0" err="1" smtClean="0"/>
              <a:t>Kıpçakça</a:t>
            </a:r>
            <a:r>
              <a:rPr lang="tr-TR" dirty="0" smtClean="0"/>
              <a:t> ayrıca Mısır ve Suriye bölgelerinde de etkili olmuştur.</a:t>
            </a:r>
            <a:endParaRPr lang="tr-TR" dirty="0"/>
          </a:p>
        </p:txBody>
      </p:sp>
      <p:sp>
        <p:nvSpPr>
          <p:cNvPr id="3" name="Başlık 2"/>
          <p:cNvSpPr>
            <a:spLocks noGrp="1"/>
          </p:cNvSpPr>
          <p:nvPr>
            <p:ph type="title"/>
          </p:nvPr>
        </p:nvSpPr>
        <p:spPr/>
        <p:txBody>
          <a:bodyPr>
            <a:normAutofit/>
          </a:bodyPr>
          <a:lstStyle/>
          <a:p>
            <a:r>
              <a:rPr lang="tr-TR" sz="3600" b="1" dirty="0">
                <a:solidFill>
                  <a:schemeClr val="bg1"/>
                </a:solidFill>
              </a:rPr>
              <a:t>Kıpçak Türkçesi </a:t>
            </a:r>
            <a:r>
              <a:rPr lang="tr-TR" sz="3600" b="1" dirty="0" smtClean="0">
                <a:solidFill>
                  <a:schemeClr val="bg1"/>
                </a:solidFill>
              </a:rPr>
              <a:t>Dönemi (XIII-XVI. yy.)</a:t>
            </a:r>
            <a:endParaRPr lang="tr-TR" sz="3600" dirty="0">
              <a:solidFill>
                <a:schemeClr val="bg1"/>
              </a:solidFill>
            </a:endParaRPr>
          </a:p>
        </p:txBody>
      </p:sp>
    </p:spTree>
    <p:extLst>
      <p:ext uri="{BB962C8B-B14F-4D97-AF65-F5344CB8AC3E}">
        <p14:creationId xmlns:p14="http://schemas.microsoft.com/office/powerpoint/2010/main" val="304789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700808"/>
            <a:ext cx="8640959" cy="4425355"/>
          </a:xfrm>
        </p:spPr>
        <p:txBody>
          <a:bodyPr>
            <a:normAutofit/>
          </a:bodyPr>
          <a:lstStyle/>
          <a:p>
            <a:pPr marL="0" indent="0">
              <a:buNone/>
            </a:pPr>
            <a:r>
              <a:rPr lang="tr-TR" dirty="0" smtClean="0"/>
              <a:t>Çağatay Türkçesi, </a:t>
            </a:r>
            <a:r>
              <a:rPr lang="tr-TR" dirty="0" err="1" smtClean="0"/>
              <a:t>Harezm</a:t>
            </a:r>
            <a:r>
              <a:rPr lang="tr-TR" dirty="0" smtClean="0"/>
              <a:t> Türkçesinin yeni şartlar altında devamı olarak 15-20. asırlar arası Türkistan ve Altınordu bölgesinde kullanılan edebî Türkçeye verilen isimdir. Özellikle Ali </a:t>
            </a:r>
            <a:r>
              <a:rPr lang="tr-TR" dirty="0" err="1" smtClean="0"/>
              <a:t>Şir</a:t>
            </a:r>
            <a:r>
              <a:rPr lang="tr-TR" dirty="0" smtClean="0"/>
              <a:t> </a:t>
            </a:r>
            <a:r>
              <a:rPr lang="tr-TR" dirty="0" err="1" smtClean="0"/>
              <a:t>Nevâî</a:t>
            </a:r>
            <a:r>
              <a:rPr lang="tr-TR" dirty="0" smtClean="0"/>
              <a:t> ile Çağatayca en yetkin seviyesine ulaşmıştır.</a:t>
            </a:r>
            <a:r>
              <a:rPr lang="tr-TR" dirty="0"/>
              <a:t> </a:t>
            </a:r>
            <a:endParaRPr lang="tr-TR" dirty="0" smtClean="0"/>
          </a:p>
          <a:p>
            <a:pPr marL="0" indent="0">
              <a:buNone/>
            </a:pPr>
            <a:r>
              <a:rPr lang="tr-TR" dirty="0" err="1" smtClean="0"/>
              <a:t>Karahanlı</a:t>
            </a:r>
            <a:r>
              <a:rPr lang="tr-TR" dirty="0" smtClean="0"/>
              <a:t> </a:t>
            </a:r>
            <a:r>
              <a:rPr lang="tr-TR" dirty="0"/>
              <a:t>(</a:t>
            </a:r>
            <a:r>
              <a:rPr lang="tr-TR" dirty="0" err="1"/>
              <a:t>Hâkaniye</a:t>
            </a:r>
            <a:r>
              <a:rPr lang="tr-TR" dirty="0"/>
              <a:t>) ve </a:t>
            </a:r>
            <a:r>
              <a:rPr lang="tr-TR" dirty="0" err="1"/>
              <a:t>Hârezm</a:t>
            </a:r>
            <a:r>
              <a:rPr lang="tr-TR" dirty="0"/>
              <a:t>-Altın Orda Türkçelerinin devamı olarak, XIII. yüzyıldan itibaren gelişmeye başlayan ve Timurlular döneminde (1405-1506) İslâm medeniyetinin tesiri altında zengin bir edebiyat meydana getiren Türk yazı diline Çağatay Türkçesi adı verilmektedir. Ayrıca bu yazı dili, </a:t>
            </a:r>
            <a:r>
              <a:rPr lang="tr-TR" i="1" dirty="0"/>
              <a:t>Doğu Türkçesi</a:t>
            </a:r>
            <a:r>
              <a:rPr lang="tr-TR" dirty="0"/>
              <a:t> veya Ali </a:t>
            </a:r>
            <a:r>
              <a:rPr lang="tr-TR" dirty="0" err="1"/>
              <a:t>Şir</a:t>
            </a:r>
            <a:r>
              <a:rPr lang="tr-TR" dirty="0"/>
              <a:t> </a:t>
            </a:r>
            <a:r>
              <a:rPr lang="tr-TR" dirty="0" err="1"/>
              <a:t>Nevaî</a:t>
            </a:r>
            <a:r>
              <a:rPr lang="tr-TR" b="1" dirty="0"/>
              <a:t> </a:t>
            </a:r>
            <a:r>
              <a:rPr lang="tr-TR" dirty="0"/>
              <a:t>ile klasik bir nitelik kazanmasından dolayı "</a:t>
            </a:r>
            <a:r>
              <a:rPr lang="tr-TR" i="1" dirty="0" err="1"/>
              <a:t>Nevaî</a:t>
            </a:r>
            <a:r>
              <a:rPr lang="tr-TR" i="1" dirty="0"/>
              <a:t> Dili</a:t>
            </a:r>
            <a:r>
              <a:rPr lang="tr-TR" dirty="0"/>
              <a:t>" olarak da isimlendirilmektedir.</a:t>
            </a:r>
          </a:p>
          <a:p>
            <a:pPr marL="0" indent="0">
              <a:buNone/>
            </a:pPr>
            <a:endParaRPr lang="tr-TR" dirty="0" smtClean="0"/>
          </a:p>
          <a:p>
            <a:pPr marL="0" indent="0">
              <a:buNone/>
            </a:pPr>
            <a:endParaRPr lang="tr-TR" dirty="0" smtClean="0"/>
          </a:p>
          <a:p>
            <a:pPr marL="0" indent="0">
              <a:buNone/>
            </a:pPr>
            <a:endParaRPr lang="tr-TR" dirty="0"/>
          </a:p>
        </p:txBody>
      </p:sp>
      <p:sp>
        <p:nvSpPr>
          <p:cNvPr id="3" name="Başlık 2"/>
          <p:cNvSpPr>
            <a:spLocks noGrp="1"/>
          </p:cNvSpPr>
          <p:nvPr>
            <p:ph type="title"/>
          </p:nvPr>
        </p:nvSpPr>
        <p:spPr/>
        <p:txBody>
          <a:bodyPr>
            <a:normAutofit fontScale="90000"/>
          </a:bodyPr>
          <a:lstStyle/>
          <a:p>
            <a:r>
              <a:rPr lang="tr-TR" dirty="0"/>
              <a:t>Doğu (Çağatay/Karluk) </a:t>
            </a:r>
            <a:r>
              <a:rPr lang="tr-TR" dirty="0" smtClean="0"/>
              <a:t>Türkçesi</a:t>
            </a:r>
            <a:r>
              <a:rPr lang="tr-TR" dirty="0"/>
              <a:t/>
            </a:r>
            <a:br>
              <a:rPr lang="tr-TR" dirty="0"/>
            </a:br>
            <a:endParaRPr lang="tr-TR" dirty="0"/>
          </a:p>
        </p:txBody>
      </p:sp>
    </p:spTree>
    <p:extLst>
      <p:ext uri="{BB962C8B-B14F-4D97-AF65-F5344CB8AC3E}">
        <p14:creationId xmlns:p14="http://schemas.microsoft.com/office/powerpoint/2010/main" val="116809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196752"/>
            <a:ext cx="8136904" cy="5269615"/>
          </a:xfrm>
        </p:spPr>
      </p:pic>
      <p:sp>
        <p:nvSpPr>
          <p:cNvPr id="3" name="Başlık 2"/>
          <p:cNvSpPr>
            <a:spLocks noGrp="1"/>
          </p:cNvSpPr>
          <p:nvPr>
            <p:ph type="title"/>
          </p:nvPr>
        </p:nvSpPr>
        <p:spPr>
          <a:xfrm>
            <a:off x="457200" y="338328"/>
            <a:ext cx="8229600" cy="930432"/>
          </a:xfrm>
        </p:spPr>
        <p:txBody>
          <a:bodyPr/>
          <a:lstStyle/>
          <a:p>
            <a:r>
              <a:rPr lang="tr-TR" dirty="0" smtClean="0"/>
              <a:t>Türkçenin Soyağacı</a:t>
            </a:r>
            <a:endParaRPr lang="tr-TR" dirty="0"/>
          </a:p>
        </p:txBody>
      </p:sp>
    </p:spTree>
    <p:extLst>
      <p:ext uri="{BB962C8B-B14F-4D97-AF65-F5344CB8AC3E}">
        <p14:creationId xmlns:p14="http://schemas.microsoft.com/office/powerpoint/2010/main" val="293275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700808"/>
            <a:ext cx="8280920" cy="4752528"/>
          </a:xfrm>
        </p:spPr>
        <p:txBody>
          <a:bodyPr>
            <a:normAutofit/>
          </a:bodyPr>
          <a:lstStyle/>
          <a:p>
            <a:pPr marL="0" indent="0">
              <a:buNone/>
            </a:pPr>
            <a:r>
              <a:rPr lang="tr-TR" dirty="0" smtClean="0"/>
              <a:t>13. Asırda Anadolu büyük ölçüde Türkleşti ve Oğuz Türkçesi edebî bir dil olarak kullanılmaya başladı. </a:t>
            </a:r>
          </a:p>
          <a:p>
            <a:pPr marL="0" indent="0">
              <a:buNone/>
            </a:pPr>
            <a:r>
              <a:rPr lang="tr-TR" dirty="0" smtClean="0"/>
              <a:t>Batı Türkçesinin ilk dönemine Eski Oğuz Türkçesi veya </a:t>
            </a:r>
            <a:r>
              <a:rPr lang="tr-TR" b="1" dirty="0" smtClean="0"/>
              <a:t>Eski Anadolu Türkçesi </a:t>
            </a:r>
            <a:r>
              <a:rPr lang="tr-TR" dirty="0" smtClean="0"/>
              <a:t>denilmektedir. Bu dönem 12. asrın sonlarında başlar ve 15. asır sonlarında tamamlanır. 16. asırda Batı Türkçesinin  </a:t>
            </a:r>
            <a:r>
              <a:rPr lang="tr-TR" b="1" dirty="0" smtClean="0"/>
              <a:t>Osmanlı Türkçesi </a:t>
            </a:r>
            <a:r>
              <a:rPr lang="tr-TR" dirty="0" smtClean="0"/>
              <a:t>dönemi başlar. </a:t>
            </a:r>
          </a:p>
          <a:p>
            <a:pPr marL="0" indent="0">
              <a:buNone/>
            </a:pPr>
            <a:r>
              <a:rPr lang="tr-TR" dirty="0" smtClean="0"/>
              <a:t>20. Asrın başlarından itibaren bugünkü </a:t>
            </a:r>
            <a:r>
              <a:rPr lang="tr-TR" b="1" dirty="0" smtClean="0"/>
              <a:t>Türkiye Türkçesi </a:t>
            </a:r>
            <a:r>
              <a:rPr lang="tr-TR" dirty="0" smtClean="0"/>
              <a:t>dönemi başlar.</a:t>
            </a:r>
          </a:p>
          <a:p>
            <a:pPr marL="0" indent="0">
              <a:lnSpc>
                <a:spcPct val="150000"/>
              </a:lnSpc>
              <a:buNone/>
            </a:pPr>
            <a:r>
              <a:rPr lang="tr-TR" dirty="0">
                <a:solidFill>
                  <a:srgbClr val="FF0000"/>
                </a:solidFill>
                <a:latin typeface="Trebuchet MS" pitchFamily="34" charset="0"/>
              </a:rPr>
              <a:t>6. Yeni Türkçe Dönemi (XVI-</a:t>
            </a:r>
            <a:r>
              <a:rPr lang="tr-TR" dirty="0" err="1">
                <a:solidFill>
                  <a:srgbClr val="FF0000"/>
                </a:solidFill>
                <a:latin typeface="Trebuchet MS" pitchFamily="34" charset="0"/>
              </a:rPr>
              <a:t>XX.yy</a:t>
            </a:r>
            <a:r>
              <a:rPr lang="tr-TR" dirty="0">
                <a:solidFill>
                  <a:srgbClr val="FF0000"/>
                </a:solidFill>
                <a:latin typeface="Trebuchet MS" pitchFamily="34" charset="0"/>
              </a:rPr>
              <a:t>.)</a:t>
            </a:r>
          </a:p>
          <a:p>
            <a:pPr marL="0" indent="0">
              <a:lnSpc>
                <a:spcPct val="150000"/>
              </a:lnSpc>
              <a:buNone/>
            </a:pPr>
            <a:r>
              <a:rPr lang="tr-TR" dirty="0">
                <a:solidFill>
                  <a:srgbClr val="FF0000"/>
                </a:solidFill>
                <a:latin typeface="Trebuchet MS" pitchFamily="34" charset="0"/>
              </a:rPr>
              <a:t>7. Çağdaş Türkçe Dönemi (XX. </a:t>
            </a:r>
            <a:r>
              <a:rPr lang="tr-TR" dirty="0" err="1">
                <a:solidFill>
                  <a:srgbClr val="FF0000"/>
                </a:solidFill>
                <a:latin typeface="Trebuchet MS" pitchFamily="34" charset="0"/>
              </a:rPr>
              <a:t>yy’dan</a:t>
            </a:r>
            <a:r>
              <a:rPr lang="tr-TR" dirty="0">
                <a:solidFill>
                  <a:srgbClr val="FF0000"/>
                </a:solidFill>
                <a:latin typeface="Trebuchet MS" pitchFamily="34" charset="0"/>
              </a:rPr>
              <a:t> bugüne)</a:t>
            </a:r>
          </a:p>
          <a:p>
            <a:pPr marL="0" indent="0">
              <a:buNone/>
            </a:pPr>
            <a:endParaRPr lang="tr-TR" dirty="0"/>
          </a:p>
        </p:txBody>
      </p:sp>
      <p:sp>
        <p:nvSpPr>
          <p:cNvPr id="3" name="Başlık 2"/>
          <p:cNvSpPr>
            <a:spLocks noGrp="1"/>
          </p:cNvSpPr>
          <p:nvPr>
            <p:ph type="title"/>
          </p:nvPr>
        </p:nvSpPr>
        <p:spPr/>
        <p:txBody>
          <a:bodyPr/>
          <a:lstStyle/>
          <a:p>
            <a:r>
              <a:rPr lang="tr-TR" dirty="0"/>
              <a:t>Batı (Oğuz) Türkçesi</a:t>
            </a:r>
          </a:p>
        </p:txBody>
      </p:sp>
    </p:spTree>
    <p:extLst>
      <p:ext uri="{BB962C8B-B14F-4D97-AF65-F5344CB8AC3E}">
        <p14:creationId xmlns:p14="http://schemas.microsoft.com/office/powerpoint/2010/main" val="17650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8640960" cy="4608512"/>
          </a:xfrm>
        </p:spPr>
        <p:txBody>
          <a:bodyPr>
            <a:normAutofit/>
          </a:bodyPr>
          <a:lstStyle/>
          <a:p>
            <a:pPr marL="0" indent="0">
              <a:buNone/>
            </a:pPr>
            <a:r>
              <a:rPr lang="tr-TR" dirty="0"/>
              <a:t>Yeni Türkçe döneminde batıda </a:t>
            </a:r>
            <a:r>
              <a:rPr lang="tr-TR" i="1" dirty="0"/>
              <a:t>Osmanlı Türkçesi</a:t>
            </a:r>
            <a:r>
              <a:rPr lang="tr-TR" dirty="0"/>
              <a:t>, doğuda </a:t>
            </a:r>
            <a:r>
              <a:rPr lang="tr-TR" i="1" dirty="0"/>
              <a:t>Çağatay Türkçesi </a:t>
            </a:r>
            <a:r>
              <a:rPr lang="tr-TR" dirty="0"/>
              <a:t>yazı dili şeklinde varlığını sürdüren Türk dili, XX. yüzyılda meydana gelen siyasi olaylardan fazlası ile etkilenmiştir. Orta Asya’da o güne kadar konuşma dilleri farklı bile olsa Çağatay Türkçesi yazı dili ile anlaşan Türk boyları, Sovyet Sosyalist Cumhuriyetler Birliğinin dil serbestliği vermek bahanesi ile yürüttüğü politikaları sonucunda ayrı ayrı yazı dillerine bölünmüş, </a:t>
            </a:r>
            <a:r>
              <a:rPr lang="tr-TR" dirty="0" smtClean="0"/>
              <a:t>alfabelerinin de farklılaştırılması </a:t>
            </a:r>
            <a:r>
              <a:rPr lang="tr-TR" dirty="0"/>
              <a:t>sonucunda birbirleri ile </a:t>
            </a:r>
            <a:r>
              <a:rPr lang="tr-TR" dirty="0" smtClean="0"/>
              <a:t>ana dillerinde </a:t>
            </a:r>
            <a:r>
              <a:rPr lang="tr-TR" dirty="0"/>
              <a:t>anlaşamaz duruma gelmişlerdir. Bunun sonucunda Türk dili, Kazak Türkçesi, Özbek Türkçesi, Azeri Türkçesi, Yakut Türkçesi vb. 20 kadar farklı yazı dili olan bir dil konumuna getirilmiştir. </a:t>
            </a:r>
          </a:p>
        </p:txBody>
      </p:sp>
      <p:sp>
        <p:nvSpPr>
          <p:cNvPr id="3" name="Başlık 2"/>
          <p:cNvSpPr>
            <a:spLocks noGrp="1"/>
          </p:cNvSpPr>
          <p:nvPr>
            <p:ph type="title"/>
          </p:nvPr>
        </p:nvSpPr>
        <p:spPr/>
        <p:txBody>
          <a:bodyPr>
            <a:normAutofit fontScale="90000"/>
          </a:bodyPr>
          <a:lstStyle/>
          <a:p>
            <a:r>
              <a:rPr lang="tr-TR" b="1" dirty="0">
                <a:solidFill>
                  <a:schemeClr val="bg1"/>
                </a:solidFill>
              </a:rPr>
              <a:t>Çağdaş Türkçe Dönemi </a:t>
            </a:r>
            <a:r>
              <a:rPr lang="tr-TR" b="1" dirty="0" smtClean="0">
                <a:solidFill>
                  <a:schemeClr val="bg1"/>
                </a:solidFill>
              </a:rPr>
              <a:t/>
            </a:r>
            <a:br>
              <a:rPr lang="tr-TR" b="1" dirty="0" smtClean="0">
                <a:solidFill>
                  <a:schemeClr val="bg1"/>
                </a:solidFill>
              </a:rPr>
            </a:br>
            <a:r>
              <a:rPr lang="tr-TR" b="1" dirty="0" smtClean="0">
                <a:solidFill>
                  <a:schemeClr val="bg1"/>
                </a:solidFill>
              </a:rPr>
              <a:t>(</a:t>
            </a:r>
            <a:r>
              <a:rPr lang="tr-TR" b="1" dirty="0">
                <a:solidFill>
                  <a:schemeClr val="bg1"/>
                </a:solidFill>
              </a:rPr>
              <a:t>XX. </a:t>
            </a:r>
            <a:r>
              <a:rPr lang="tr-TR" b="1" dirty="0" err="1">
                <a:solidFill>
                  <a:schemeClr val="bg1"/>
                </a:solidFill>
              </a:rPr>
              <a:t>yy’dan</a:t>
            </a:r>
            <a:r>
              <a:rPr lang="tr-TR" b="1" dirty="0">
                <a:solidFill>
                  <a:schemeClr val="bg1"/>
                </a:solidFill>
              </a:rPr>
              <a:t> bugüne)</a:t>
            </a:r>
            <a:endParaRPr lang="tr-TR" dirty="0">
              <a:solidFill>
                <a:schemeClr val="bg1"/>
              </a:solidFill>
            </a:endParaRPr>
          </a:p>
        </p:txBody>
      </p:sp>
    </p:spTree>
    <p:extLst>
      <p:ext uri="{BB962C8B-B14F-4D97-AF65-F5344CB8AC3E}">
        <p14:creationId xmlns:p14="http://schemas.microsoft.com/office/powerpoint/2010/main" val="333555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150" y="1988840"/>
            <a:ext cx="8415306" cy="4509181"/>
          </a:xfrm>
        </p:spPr>
      </p:pic>
      <p:sp>
        <p:nvSpPr>
          <p:cNvPr id="6" name="Title 1"/>
          <p:cNvSpPr>
            <a:spLocks noGrp="1"/>
          </p:cNvSpPr>
          <p:nvPr>
            <p:ph type="title"/>
          </p:nvPr>
        </p:nvSpPr>
        <p:spPr/>
        <p:txBody>
          <a:bodyPr/>
          <a:lstStyle/>
          <a:p>
            <a:r>
              <a:rPr lang="tr-TR" dirty="0" smtClean="0"/>
              <a:t>Türkçe Konuşulan Yerler</a:t>
            </a:r>
            <a:endParaRPr lang="tr-TR" dirty="0"/>
          </a:p>
        </p:txBody>
      </p:sp>
    </p:spTree>
    <p:extLst>
      <p:ext uri="{BB962C8B-B14F-4D97-AF65-F5344CB8AC3E}">
        <p14:creationId xmlns:p14="http://schemas.microsoft.com/office/powerpoint/2010/main" val="425948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548680"/>
            <a:ext cx="8640959" cy="5976664"/>
          </a:xfrm>
        </p:spPr>
        <p:txBody>
          <a:bodyPr>
            <a:normAutofit fontScale="62500" lnSpcReduction="20000"/>
          </a:bodyPr>
          <a:lstStyle/>
          <a:p>
            <a:pPr indent="0">
              <a:lnSpc>
                <a:spcPct val="150000"/>
              </a:lnSpc>
              <a:buNone/>
            </a:pPr>
            <a:r>
              <a:rPr lang="tr-TR" sz="3400" dirty="0">
                <a:latin typeface="Trebuchet MS" pitchFamily="34" charset="0"/>
              </a:rPr>
              <a:t>Türk lehçelerinin tasnifini bilimsel derinliğe inmeden yüzeysel olarak şöyle özetleyebiliriz:</a:t>
            </a:r>
          </a:p>
          <a:p>
            <a:pPr indent="0">
              <a:lnSpc>
                <a:spcPct val="150000"/>
              </a:lnSpc>
              <a:buNone/>
            </a:pPr>
            <a:r>
              <a:rPr lang="tr-TR" sz="3400" b="1" dirty="0">
                <a:latin typeface="Trebuchet MS" pitchFamily="34" charset="0"/>
              </a:rPr>
              <a:t>Güneybatı Türkçesi:</a:t>
            </a:r>
            <a:r>
              <a:rPr lang="tr-TR" sz="3400" dirty="0">
                <a:latin typeface="Trebuchet MS" pitchFamily="34" charset="0"/>
              </a:rPr>
              <a:t> Suriye, Irak, Türkiye, Kıbrıs, Yunanistan, Bulgaristan, Bosna-Hersek, Makedonya, </a:t>
            </a:r>
            <a:r>
              <a:rPr lang="tr-TR" sz="3400" dirty="0" smtClean="0">
                <a:latin typeface="Trebuchet MS" pitchFamily="34" charset="0"/>
              </a:rPr>
              <a:t>Sırbistan’da </a:t>
            </a:r>
            <a:r>
              <a:rPr lang="tr-TR" sz="3400" dirty="0">
                <a:latin typeface="Trebuchet MS" pitchFamily="34" charset="0"/>
              </a:rPr>
              <a:t>kullanılan, esasını Oğuz şivesi oluşturan Batı Türkçesi günümüze kadar devam eden en büyük yazı dilimizdir. </a:t>
            </a:r>
          </a:p>
          <a:p>
            <a:pPr indent="0">
              <a:lnSpc>
                <a:spcPct val="150000"/>
              </a:lnSpc>
              <a:buNone/>
            </a:pPr>
            <a:r>
              <a:rPr lang="tr-TR" sz="3400" b="1" i="1" dirty="0">
                <a:latin typeface="Trebuchet MS" pitchFamily="34" charset="0"/>
              </a:rPr>
              <a:t>Güneydoğu Türkçesi:</a:t>
            </a:r>
            <a:r>
              <a:rPr lang="tr-TR" sz="3400" i="1" dirty="0">
                <a:latin typeface="Trebuchet MS" pitchFamily="34" charset="0"/>
              </a:rPr>
              <a:t> Özbek Türkçesi, Yeni Uygur Türkçesi</a:t>
            </a:r>
          </a:p>
          <a:p>
            <a:pPr indent="0">
              <a:lnSpc>
                <a:spcPct val="150000"/>
              </a:lnSpc>
              <a:buNone/>
            </a:pPr>
            <a:r>
              <a:rPr lang="tr-TR" sz="3400" b="1" i="1" dirty="0">
                <a:latin typeface="Trebuchet MS" pitchFamily="34" charset="0"/>
              </a:rPr>
              <a:t>Kuzeybatı Türkçesi: </a:t>
            </a:r>
            <a:r>
              <a:rPr lang="tr-TR" sz="3400" i="1" dirty="0">
                <a:latin typeface="Trebuchet MS" pitchFamily="34" charset="0"/>
              </a:rPr>
              <a:t>Başkurt Türkçesi, Karaçay Türkçesi, Malkar Türkçesi, Kumuk Türkçesi, Nogay Türkçesi, Karakalpak Türkçesi,</a:t>
            </a:r>
            <a:r>
              <a:rPr lang="tr-TR" sz="3400" dirty="0">
                <a:latin typeface="Trebuchet MS" pitchFamily="34" charset="0"/>
              </a:rPr>
              <a:t> </a:t>
            </a:r>
            <a:r>
              <a:rPr lang="tr-TR" sz="3400" i="1" dirty="0">
                <a:latin typeface="Trebuchet MS" pitchFamily="34" charset="0"/>
              </a:rPr>
              <a:t>Tatar Türkçesi, Kazak Türkçesi, Kırgız Türkçesi, Karay Türkçesi</a:t>
            </a:r>
          </a:p>
          <a:p>
            <a:pPr indent="0">
              <a:lnSpc>
                <a:spcPct val="150000"/>
              </a:lnSpc>
              <a:buNone/>
            </a:pPr>
            <a:r>
              <a:rPr lang="tr-TR" sz="3400" b="1" dirty="0">
                <a:latin typeface="Trebuchet MS" pitchFamily="34" charset="0"/>
              </a:rPr>
              <a:t>Kuzeydoğu Türkçesi: </a:t>
            </a:r>
            <a:r>
              <a:rPr lang="tr-TR" sz="3400" i="1" dirty="0">
                <a:latin typeface="Trebuchet MS" pitchFamily="34" charset="0"/>
              </a:rPr>
              <a:t>Altay Türkçesi, Hakas Türkçesi, Tuva Türkçesi, Şor Türkçesi</a:t>
            </a:r>
          </a:p>
          <a:p>
            <a:pPr indent="0">
              <a:lnSpc>
                <a:spcPct val="150000"/>
              </a:lnSpc>
              <a:buNone/>
            </a:pPr>
            <a:r>
              <a:rPr lang="tr-TR" sz="3400" b="1" i="1" dirty="0">
                <a:latin typeface="Trebuchet MS" pitchFamily="34" charset="0"/>
              </a:rPr>
              <a:t>Uzak Lehçeler: </a:t>
            </a:r>
            <a:r>
              <a:rPr lang="tr-TR" sz="3400" i="1" dirty="0">
                <a:latin typeface="Trebuchet MS" pitchFamily="34" charset="0"/>
              </a:rPr>
              <a:t>Yakut Türkçesi, Çuvaş </a:t>
            </a:r>
            <a:r>
              <a:rPr lang="tr-TR" sz="3400" i="1" dirty="0" smtClean="0">
                <a:latin typeface="Trebuchet MS" pitchFamily="34" charset="0"/>
              </a:rPr>
              <a:t>Türkçesi</a:t>
            </a:r>
            <a:endParaRPr lang="tr-TR" dirty="0"/>
          </a:p>
        </p:txBody>
      </p:sp>
    </p:spTree>
    <p:extLst>
      <p:ext uri="{BB962C8B-B14F-4D97-AF65-F5344CB8AC3E}">
        <p14:creationId xmlns:p14="http://schemas.microsoft.com/office/powerpoint/2010/main" val="892827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8712967" cy="4320480"/>
          </a:xfrm>
        </p:spPr>
        <p:txBody>
          <a:bodyPr>
            <a:normAutofit/>
          </a:bodyPr>
          <a:lstStyle/>
          <a:p>
            <a:pPr marL="0" indent="0">
              <a:buNone/>
            </a:pPr>
            <a:r>
              <a:rPr lang="tr-TR" sz="2800" dirty="0" smtClean="0"/>
              <a:t>Belgelerle izlenebilen yaklaşık 11350 yıllık süre boyunca Türkçe, 13 değişik alfabe ile yazılmıştır.</a:t>
            </a:r>
          </a:p>
          <a:p>
            <a:pPr marL="0" indent="0">
              <a:buNone/>
            </a:pPr>
            <a:r>
              <a:rPr lang="tr-TR" sz="2800" dirty="0" smtClean="0"/>
              <a:t>Bunlar, Köktürk, </a:t>
            </a:r>
            <a:r>
              <a:rPr lang="tr-TR" sz="2800" dirty="0" err="1" smtClean="0"/>
              <a:t>Soğd</a:t>
            </a:r>
            <a:r>
              <a:rPr lang="tr-TR" sz="2800" dirty="0" smtClean="0"/>
              <a:t>, Uygur, Mani, </a:t>
            </a:r>
            <a:r>
              <a:rPr lang="tr-TR" sz="2800" dirty="0" err="1" smtClean="0"/>
              <a:t>Brahmi</a:t>
            </a:r>
            <a:r>
              <a:rPr lang="tr-TR" sz="2800" dirty="0" smtClean="0"/>
              <a:t>, Tibet, Süryani, Arap, Grek, Ermeni, İbrani, Latin ve </a:t>
            </a:r>
            <a:r>
              <a:rPr lang="tr-TR" sz="2800" dirty="0" err="1" smtClean="0"/>
              <a:t>Kril</a:t>
            </a:r>
            <a:r>
              <a:rPr lang="tr-TR" sz="2800" dirty="0" smtClean="0"/>
              <a:t> alfabeleridir.</a:t>
            </a:r>
          </a:p>
          <a:p>
            <a:pPr marL="0" indent="0">
              <a:buNone/>
            </a:pPr>
            <a:r>
              <a:rPr lang="tr-TR" sz="2800" dirty="0" smtClean="0"/>
              <a:t>Bunlardan daha uzun süreli ve geniş alanda kullanılanlar </a:t>
            </a:r>
            <a:r>
              <a:rPr lang="tr-TR" sz="2800" b="1" dirty="0" smtClean="0"/>
              <a:t>Köktürk, Uygur, Arap, Latin ve </a:t>
            </a:r>
            <a:r>
              <a:rPr lang="tr-TR" sz="2800" b="1" dirty="0" err="1" smtClean="0"/>
              <a:t>Kril</a:t>
            </a:r>
            <a:r>
              <a:rPr lang="tr-TR" sz="2800" b="1" dirty="0" smtClean="0"/>
              <a:t> </a:t>
            </a:r>
            <a:r>
              <a:rPr lang="tr-TR" sz="2800" dirty="0" smtClean="0"/>
              <a:t>alfabeleridir.</a:t>
            </a:r>
          </a:p>
          <a:p>
            <a:pPr marL="0" indent="0">
              <a:buNone/>
            </a:pPr>
            <a:r>
              <a:rPr lang="tr-TR" sz="2800" dirty="0" smtClean="0"/>
              <a:t>Türk dünyasında </a:t>
            </a:r>
            <a:r>
              <a:rPr lang="tr-TR" sz="2800" dirty="0" smtClean="0"/>
              <a:t>halen </a:t>
            </a:r>
            <a:r>
              <a:rPr lang="tr-TR" sz="2800" dirty="0" smtClean="0"/>
              <a:t>Latin, </a:t>
            </a:r>
            <a:r>
              <a:rPr lang="tr-TR" sz="2800" dirty="0" err="1" smtClean="0"/>
              <a:t>Kril</a:t>
            </a:r>
            <a:r>
              <a:rPr lang="tr-TR" sz="2800" dirty="0" smtClean="0"/>
              <a:t> ve Arap alfabeleri kullanılmaktadır.</a:t>
            </a:r>
            <a:endParaRPr lang="tr-TR" sz="2800" dirty="0"/>
          </a:p>
        </p:txBody>
      </p:sp>
      <p:sp>
        <p:nvSpPr>
          <p:cNvPr id="3" name="Başlık 2"/>
          <p:cNvSpPr>
            <a:spLocks noGrp="1"/>
          </p:cNvSpPr>
          <p:nvPr>
            <p:ph type="title"/>
          </p:nvPr>
        </p:nvSpPr>
        <p:spPr/>
        <p:txBody>
          <a:bodyPr>
            <a:normAutofit fontScale="90000"/>
          </a:bodyPr>
          <a:lstStyle/>
          <a:p>
            <a:r>
              <a:rPr lang="tr-TR" dirty="0" smtClean="0"/>
              <a:t>Türkçenin Yazımında Kullanılan Alfabeler</a:t>
            </a:r>
            <a:endParaRPr lang="tr-TR" dirty="0"/>
          </a:p>
        </p:txBody>
      </p:sp>
    </p:spTree>
    <p:extLst>
      <p:ext uri="{BB962C8B-B14F-4D97-AF65-F5344CB8AC3E}">
        <p14:creationId xmlns:p14="http://schemas.microsoft.com/office/powerpoint/2010/main" val="209432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957056"/>
            <a:ext cx="4379186" cy="5593960"/>
          </a:xfrm>
        </p:spPr>
      </p:pic>
      <p:sp>
        <p:nvSpPr>
          <p:cNvPr id="3" name="Başlık 2"/>
          <p:cNvSpPr>
            <a:spLocks noGrp="1"/>
          </p:cNvSpPr>
          <p:nvPr>
            <p:ph type="title"/>
          </p:nvPr>
        </p:nvSpPr>
        <p:spPr>
          <a:xfrm>
            <a:off x="457200" y="338328"/>
            <a:ext cx="8229600" cy="786416"/>
          </a:xfrm>
        </p:spPr>
        <p:txBody>
          <a:bodyPr/>
          <a:lstStyle/>
          <a:p>
            <a:r>
              <a:rPr lang="tr-TR" dirty="0" smtClean="0"/>
              <a:t>Uygur Alfabesi</a:t>
            </a: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492896"/>
            <a:ext cx="4924758" cy="3735609"/>
          </a:xfrm>
          <a:prstGeom prst="rect">
            <a:avLst/>
          </a:prstGeom>
        </p:spPr>
      </p:pic>
    </p:spTree>
    <p:extLst>
      <p:ext uri="{BB962C8B-B14F-4D97-AF65-F5344CB8AC3E}">
        <p14:creationId xmlns:p14="http://schemas.microsoft.com/office/powerpoint/2010/main" val="121427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05" y="620688"/>
            <a:ext cx="4929361" cy="4650580"/>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881" y="4365104"/>
            <a:ext cx="3669846" cy="2198744"/>
          </a:xfrm>
          <a:prstGeom prst="rect">
            <a:avLst/>
          </a:prstGeom>
        </p:spPr>
      </p:pic>
    </p:spTree>
    <p:extLst>
      <p:ext uri="{BB962C8B-B14F-4D97-AF65-F5344CB8AC3E}">
        <p14:creationId xmlns:p14="http://schemas.microsoft.com/office/powerpoint/2010/main" val="1134989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9" y="2060848"/>
            <a:ext cx="3179220" cy="4536504"/>
          </a:xfrm>
        </p:spPr>
      </p:pic>
      <p:sp>
        <p:nvSpPr>
          <p:cNvPr id="3" name="Başlık 2"/>
          <p:cNvSpPr>
            <a:spLocks noGrp="1"/>
          </p:cNvSpPr>
          <p:nvPr>
            <p:ph type="title"/>
          </p:nvPr>
        </p:nvSpPr>
        <p:spPr/>
        <p:txBody>
          <a:bodyPr/>
          <a:lstStyle/>
          <a:p>
            <a:r>
              <a:rPr lang="tr-TR" dirty="0" smtClean="0"/>
              <a:t>Metin Örnekleri</a:t>
            </a: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032784"/>
            <a:ext cx="4724364" cy="4518431"/>
          </a:xfrm>
          <a:prstGeom prst="rect">
            <a:avLst/>
          </a:prstGeom>
        </p:spPr>
      </p:pic>
    </p:spTree>
    <p:extLst>
      <p:ext uri="{BB962C8B-B14F-4D97-AF65-F5344CB8AC3E}">
        <p14:creationId xmlns:p14="http://schemas.microsoft.com/office/powerpoint/2010/main" val="4596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077" y="2060848"/>
            <a:ext cx="8933452" cy="4392487"/>
          </a:xfrm>
        </p:spPr>
      </p:pic>
      <p:sp>
        <p:nvSpPr>
          <p:cNvPr id="3" name="Başlık 2"/>
          <p:cNvSpPr>
            <a:spLocks noGrp="1"/>
          </p:cNvSpPr>
          <p:nvPr>
            <p:ph type="title"/>
          </p:nvPr>
        </p:nvSpPr>
        <p:spPr/>
        <p:txBody>
          <a:bodyPr/>
          <a:lstStyle/>
          <a:p>
            <a:r>
              <a:rPr lang="tr-TR" dirty="0" smtClean="0"/>
              <a:t>Türk Dilinin Tarihi Gelişimi</a:t>
            </a:r>
            <a:endParaRPr lang="tr-TR" dirty="0"/>
          </a:p>
        </p:txBody>
      </p:sp>
    </p:spTree>
    <p:extLst>
      <p:ext uri="{BB962C8B-B14F-4D97-AF65-F5344CB8AC3E}">
        <p14:creationId xmlns:p14="http://schemas.microsoft.com/office/powerpoint/2010/main" val="382724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44824"/>
            <a:ext cx="7920880" cy="4320480"/>
          </a:xfrm>
        </p:spPr>
        <p:txBody>
          <a:bodyPr>
            <a:normAutofit/>
          </a:bodyPr>
          <a:lstStyle/>
          <a:p>
            <a:pPr marL="301943" lvl="1" indent="0">
              <a:lnSpc>
                <a:spcPct val="150000"/>
              </a:lnSpc>
              <a:buNone/>
              <a:defRPr/>
            </a:pPr>
            <a:r>
              <a:rPr lang="tr-TR" dirty="0" smtClean="0">
                <a:solidFill>
                  <a:srgbClr val="FF0000"/>
                </a:solidFill>
                <a:latin typeface="Trebuchet MS" pitchFamily="34" charset="0"/>
              </a:rPr>
              <a:t>1</a:t>
            </a:r>
            <a:r>
              <a:rPr lang="tr-TR" dirty="0">
                <a:solidFill>
                  <a:srgbClr val="FF0000"/>
                </a:solidFill>
                <a:latin typeface="Trebuchet MS" pitchFamily="34" charset="0"/>
              </a:rPr>
              <a:t>. Ana Altay Dil Birliği Dönemi (Tarihi bilinmiyor)</a:t>
            </a:r>
          </a:p>
          <a:p>
            <a:pPr marL="301943" lvl="1" indent="0">
              <a:lnSpc>
                <a:spcPct val="150000"/>
              </a:lnSpc>
              <a:buNone/>
              <a:defRPr/>
            </a:pPr>
            <a:r>
              <a:rPr lang="tr-TR" dirty="0">
                <a:solidFill>
                  <a:srgbClr val="FF0000"/>
                </a:solidFill>
                <a:latin typeface="Trebuchet MS" pitchFamily="34" charset="0"/>
              </a:rPr>
              <a:t>2. Ön Türkçe Dönemi (İ.Ö. 3200’den önce)</a:t>
            </a:r>
          </a:p>
          <a:p>
            <a:pPr marL="301943" lvl="1" indent="0">
              <a:lnSpc>
                <a:spcPct val="150000"/>
              </a:lnSpc>
              <a:buNone/>
              <a:defRPr/>
            </a:pPr>
            <a:r>
              <a:rPr lang="tr-TR" dirty="0">
                <a:solidFill>
                  <a:srgbClr val="FF0000"/>
                </a:solidFill>
                <a:latin typeface="Trebuchet MS" pitchFamily="34" charset="0"/>
              </a:rPr>
              <a:t>3. İlk Türkçe Dönemi (İ.Ö. 3200 - İ.S. VI. yy.)</a:t>
            </a:r>
          </a:p>
          <a:p>
            <a:pPr marL="301943" lvl="1" indent="0">
              <a:lnSpc>
                <a:spcPct val="150000"/>
              </a:lnSpc>
              <a:buNone/>
              <a:defRPr/>
            </a:pPr>
            <a:r>
              <a:rPr lang="tr-TR" dirty="0">
                <a:latin typeface="Trebuchet MS" pitchFamily="34" charset="0"/>
              </a:rPr>
              <a:t>4. Eski Türkçe Dönemi (VII-XII. yy.)</a:t>
            </a:r>
          </a:p>
          <a:p>
            <a:pPr marL="301943" lvl="1" indent="0">
              <a:lnSpc>
                <a:spcPct val="150000"/>
              </a:lnSpc>
              <a:buNone/>
            </a:pPr>
            <a:r>
              <a:rPr lang="tr-TR" dirty="0">
                <a:latin typeface="Trebuchet MS" pitchFamily="34" charset="0"/>
              </a:rPr>
              <a:t>5. Orta Türkçe Dönemi (XIII-XVI. yy.)</a:t>
            </a:r>
          </a:p>
          <a:p>
            <a:pPr marL="301943" lvl="1" indent="0">
              <a:lnSpc>
                <a:spcPct val="150000"/>
              </a:lnSpc>
              <a:buNone/>
            </a:pPr>
            <a:r>
              <a:rPr lang="tr-TR" dirty="0">
                <a:latin typeface="Trebuchet MS" pitchFamily="34" charset="0"/>
              </a:rPr>
              <a:t>6. Yeni Türkçe Dönemi (XVI-</a:t>
            </a:r>
            <a:r>
              <a:rPr lang="tr-TR" dirty="0" err="1">
                <a:latin typeface="Trebuchet MS" pitchFamily="34" charset="0"/>
              </a:rPr>
              <a:t>XX.yy</a:t>
            </a:r>
            <a:r>
              <a:rPr lang="tr-TR" dirty="0">
                <a:latin typeface="Trebuchet MS" pitchFamily="34" charset="0"/>
              </a:rPr>
              <a:t>.)</a:t>
            </a:r>
          </a:p>
          <a:p>
            <a:pPr marL="301943" lvl="1" indent="0">
              <a:lnSpc>
                <a:spcPct val="150000"/>
              </a:lnSpc>
              <a:buNone/>
            </a:pPr>
            <a:r>
              <a:rPr lang="tr-TR" dirty="0">
                <a:latin typeface="Trebuchet MS" pitchFamily="34" charset="0"/>
              </a:rPr>
              <a:t>7. Çağdaş Türkçe Dönemi (XX. </a:t>
            </a:r>
            <a:r>
              <a:rPr lang="tr-TR" dirty="0" err="1">
                <a:latin typeface="Trebuchet MS" pitchFamily="34" charset="0"/>
              </a:rPr>
              <a:t>yy’dan</a:t>
            </a:r>
            <a:r>
              <a:rPr lang="tr-TR" dirty="0">
                <a:latin typeface="Trebuchet MS" pitchFamily="34" charset="0"/>
              </a:rPr>
              <a:t> bugüne</a:t>
            </a:r>
            <a:r>
              <a:rPr lang="tr-TR" dirty="0" smtClean="0">
                <a:latin typeface="Trebuchet MS" pitchFamily="34" charset="0"/>
              </a:rPr>
              <a:t>)</a:t>
            </a:r>
            <a:endParaRPr lang="tr-TR" dirty="0"/>
          </a:p>
        </p:txBody>
      </p:sp>
      <p:sp>
        <p:nvSpPr>
          <p:cNvPr id="3" name="Başlık 2"/>
          <p:cNvSpPr>
            <a:spLocks noGrp="1"/>
          </p:cNvSpPr>
          <p:nvPr>
            <p:ph type="title"/>
          </p:nvPr>
        </p:nvSpPr>
        <p:spPr/>
        <p:txBody>
          <a:bodyPr>
            <a:normAutofit fontScale="90000"/>
          </a:bodyPr>
          <a:lstStyle/>
          <a:p>
            <a:r>
              <a:rPr lang="tr-TR" dirty="0" smtClean="0">
                <a:latin typeface="Trebuchet MS" pitchFamily="34" charset="0"/>
              </a:rPr>
              <a:t>Türk Dilinin Tarihi Gelişimi</a:t>
            </a:r>
            <a:r>
              <a:rPr lang="tr-TR" dirty="0">
                <a:latin typeface="Trebuchet MS" pitchFamily="34" charset="0"/>
              </a:rPr>
              <a:t/>
            </a:r>
            <a:br>
              <a:rPr lang="tr-TR" dirty="0">
                <a:latin typeface="Trebuchet MS" pitchFamily="34" charset="0"/>
              </a:rPr>
            </a:br>
            <a:endParaRPr lang="tr-TR" dirty="0"/>
          </a:p>
        </p:txBody>
      </p:sp>
    </p:spTree>
    <p:extLst>
      <p:ext uri="{BB962C8B-B14F-4D97-AF65-F5344CB8AC3E}">
        <p14:creationId xmlns:p14="http://schemas.microsoft.com/office/powerpoint/2010/main" val="219145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539552" y="548680"/>
            <a:ext cx="8280920" cy="2697163"/>
          </a:xfrm>
        </p:spPr>
        <p:txBody>
          <a:bodyPr>
            <a:normAutofit/>
          </a:bodyPr>
          <a:lstStyle/>
          <a:p>
            <a:pPr marL="0" indent="0">
              <a:buNone/>
            </a:pPr>
            <a:r>
              <a:rPr lang="tr-TR" sz="2800" dirty="0" smtClean="0"/>
              <a:t>Yeryüzündeki diller çeşitli kıstaslara göre sınıflandırılmış ve «dil aileleri» kavramı ortaya çıkmıştır. Tartışmalı olmakla  birlikte Türkçe Ural-Altay dil ailesinin Altay koluna mensup kabul edilmektedir. </a:t>
            </a:r>
            <a:endParaRPr lang="tr-TR" sz="2800" dirty="0"/>
          </a:p>
        </p:txBody>
      </p:sp>
      <p:pic>
        <p:nvPicPr>
          <p:cNvPr id="8" name="İçerik Yer Tutucusu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7544" y="2564904"/>
            <a:ext cx="8491642" cy="4120727"/>
          </a:xfrm>
        </p:spPr>
      </p:pic>
    </p:spTree>
    <p:extLst>
      <p:ext uri="{BB962C8B-B14F-4D97-AF65-F5344CB8AC3E}">
        <p14:creationId xmlns:p14="http://schemas.microsoft.com/office/powerpoint/2010/main" val="199035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buNone/>
            </a:pPr>
            <a:r>
              <a:rPr lang="tr-TR" sz="2800" dirty="0" smtClean="0"/>
              <a:t>Ural-Altay Dillerinin Altay kolunu oluşturan dillerin aynı ortak kökten geldiğine inanan, bunu ispat etmeye çalışan teoriye Altay dilleri teorisi denir. Bu halkların kültür unsurlarını inceleyen bilim dalına </a:t>
            </a:r>
            <a:r>
              <a:rPr lang="tr-TR" sz="2800" dirty="0" err="1" smtClean="0"/>
              <a:t>Altayistik</a:t>
            </a:r>
            <a:r>
              <a:rPr lang="tr-TR" sz="2800" dirty="0" smtClean="0"/>
              <a:t>, bu bilim alanıyla uğraşan araştırmacılara Altayist denir.</a:t>
            </a:r>
            <a:endParaRPr lang="tr-TR" sz="2800" dirty="0"/>
          </a:p>
        </p:txBody>
      </p:sp>
      <p:sp>
        <p:nvSpPr>
          <p:cNvPr id="3" name="Başlık 2"/>
          <p:cNvSpPr>
            <a:spLocks noGrp="1"/>
          </p:cNvSpPr>
          <p:nvPr>
            <p:ph type="title"/>
          </p:nvPr>
        </p:nvSpPr>
        <p:spPr/>
        <p:txBody>
          <a:bodyPr/>
          <a:lstStyle/>
          <a:p>
            <a:r>
              <a:rPr lang="tr-TR" dirty="0" smtClean="0"/>
              <a:t>Altay Dilleri Teorisi</a:t>
            </a:r>
            <a:endParaRPr lang="tr-TR" dirty="0"/>
          </a:p>
        </p:txBody>
      </p:sp>
    </p:spTree>
    <p:extLst>
      <p:ext uri="{BB962C8B-B14F-4D97-AF65-F5344CB8AC3E}">
        <p14:creationId xmlns:p14="http://schemas.microsoft.com/office/powerpoint/2010/main" val="192082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12" y="2852936"/>
            <a:ext cx="8876384" cy="3762176"/>
          </a:xfr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37" y="476672"/>
            <a:ext cx="5945988" cy="2376264"/>
          </a:xfrm>
          <a:prstGeom prst="rect">
            <a:avLst/>
          </a:prstGeom>
        </p:spPr>
      </p:pic>
    </p:spTree>
    <p:extLst>
      <p:ext uri="{BB962C8B-B14F-4D97-AF65-F5344CB8AC3E}">
        <p14:creationId xmlns:p14="http://schemas.microsoft.com/office/powerpoint/2010/main" val="272346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484784"/>
            <a:ext cx="8640959" cy="4929411"/>
          </a:xfrm>
        </p:spPr>
        <p:txBody>
          <a:bodyPr>
            <a:normAutofit lnSpcReduction="10000"/>
          </a:bodyPr>
          <a:lstStyle/>
          <a:p>
            <a:pPr marL="0" indent="0">
              <a:buNone/>
            </a:pPr>
            <a:r>
              <a:rPr lang="tr-TR" b="1" dirty="0"/>
              <a:t>Ana </a:t>
            </a:r>
            <a:r>
              <a:rPr lang="tr-TR" b="1" dirty="0" err="1"/>
              <a:t>Altayca</a:t>
            </a:r>
            <a:r>
              <a:rPr lang="tr-TR" b="1" dirty="0"/>
              <a:t> </a:t>
            </a:r>
            <a:r>
              <a:rPr lang="tr-TR" b="1" dirty="0" smtClean="0"/>
              <a:t>Dönemi:</a:t>
            </a:r>
          </a:p>
          <a:p>
            <a:pPr marL="0" indent="0">
              <a:buNone/>
            </a:pPr>
            <a:r>
              <a:rPr lang="tr-TR" dirty="0" smtClean="0"/>
              <a:t>Türk dilinin tarihinde en erken dönem «Altay Dil Birliği» dönemidir. Bu dönem, Türk, Moğol, Tunguz, Kore ve belki Japon dilinin ortak olduğu dönem. </a:t>
            </a:r>
          </a:p>
          <a:p>
            <a:pPr marL="0" indent="0">
              <a:buNone/>
            </a:pPr>
            <a:r>
              <a:rPr lang="tr-TR" b="1" dirty="0" smtClean="0"/>
              <a:t>İlk Türkçe Dönemi:</a:t>
            </a:r>
          </a:p>
          <a:p>
            <a:pPr marL="0" indent="0">
              <a:buNone/>
            </a:pPr>
            <a:r>
              <a:rPr lang="tr-TR" dirty="0" smtClean="0"/>
              <a:t>«Altay Dil </a:t>
            </a:r>
            <a:r>
              <a:rPr lang="tr-TR" dirty="0" err="1" smtClean="0"/>
              <a:t>Teorisi»ni</a:t>
            </a:r>
            <a:r>
              <a:rPr lang="tr-TR" dirty="0" smtClean="0"/>
              <a:t> yani bu dillerin genetik akrabalığını kabul etmeyenler için Türk dilinin ilk evresi, 5000 yıllık geçmişi olan İlk Türkçe (Erken En Eski Türkçe, Ön Türkçe,) dönemidir. Altay dil birliğini kabul edenlere ise bu dönemde Türk dili Ana </a:t>
            </a:r>
            <a:r>
              <a:rPr lang="tr-TR" dirty="0" err="1" smtClean="0"/>
              <a:t>Altaycadan</a:t>
            </a:r>
            <a:r>
              <a:rPr lang="tr-TR" dirty="0" smtClean="0"/>
              <a:t> ayrılmış ve bağımsız bir dil olarak gelişmeye başlamıştır.</a:t>
            </a:r>
          </a:p>
          <a:p>
            <a:pPr marL="0" indent="0">
              <a:buNone/>
            </a:pPr>
            <a:r>
              <a:rPr lang="tr-TR" b="1" dirty="0" smtClean="0"/>
              <a:t>Ana Türkçe Dönemi:</a:t>
            </a:r>
          </a:p>
          <a:p>
            <a:pPr marL="0" indent="0">
              <a:buNone/>
            </a:pPr>
            <a:r>
              <a:rPr lang="tr-TR" dirty="0" smtClean="0"/>
              <a:t>Türkçenin Çuvaş Lehçesinden henüz ayrılmadığı dönem, Geç En Eski Türkçe </a:t>
            </a:r>
            <a:r>
              <a:rPr lang="tr-TR" dirty="0" smtClean="0"/>
              <a:t>Dönemi de denir.</a:t>
            </a:r>
            <a:endParaRPr lang="tr-TR" dirty="0"/>
          </a:p>
        </p:txBody>
      </p:sp>
    </p:spTree>
    <p:extLst>
      <p:ext uri="{BB962C8B-B14F-4D97-AF65-F5344CB8AC3E}">
        <p14:creationId xmlns:p14="http://schemas.microsoft.com/office/powerpoint/2010/main" val="374801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88840"/>
            <a:ext cx="8712967" cy="4176464"/>
          </a:xfrm>
        </p:spPr>
        <p:txBody>
          <a:bodyPr>
            <a:normAutofit lnSpcReduction="10000"/>
          </a:bodyPr>
          <a:lstStyle/>
          <a:p>
            <a:pPr marL="0" indent="0">
              <a:buNone/>
            </a:pPr>
            <a:r>
              <a:rPr lang="tr-TR" sz="2800" dirty="0" smtClean="0">
                <a:solidFill>
                  <a:srgbClr val="FF0000"/>
                </a:solidFill>
              </a:rPr>
              <a:t>Bir görüşe göre</a:t>
            </a:r>
            <a:r>
              <a:rPr lang="tr-TR" sz="2800" dirty="0" smtClean="0"/>
              <a:t>, Türkçenin </a:t>
            </a:r>
            <a:r>
              <a:rPr lang="tr-TR" sz="2800" dirty="0" smtClean="0"/>
              <a:t>MS 5-10. asırları Eski Türkçe Dönemi olarak adlandırılmaktadır. Eski Türkçe Dönemi, kendi içinde </a:t>
            </a:r>
            <a:r>
              <a:rPr lang="tr-TR" sz="2800" b="1" dirty="0" smtClean="0"/>
              <a:t>Köktürk (Orhun)</a:t>
            </a:r>
            <a:r>
              <a:rPr lang="tr-TR" sz="2800" dirty="0" smtClean="0"/>
              <a:t> ve </a:t>
            </a:r>
            <a:r>
              <a:rPr lang="tr-TR" sz="2800" b="1" dirty="0" smtClean="0"/>
              <a:t>Uygur</a:t>
            </a:r>
            <a:r>
              <a:rPr lang="tr-TR" sz="2800" dirty="0" smtClean="0"/>
              <a:t> dönemleri olmak üzere ikiye ayrılır</a:t>
            </a:r>
            <a:r>
              <a:rPr lang="tr-TR" sz="2800" dirty="0" smtClean="0">
                <a:solidFill>
                  <a:srgbClr val="FF0000"/>
                </a:solidFill>
              </a:rPr>
              <a:t>.</a:t>
            </a:r>
          </a:p>
          <a:p>
            <a:pPr marL="0" indent="0">
              <a:buNone/>
            </a:pPr>
            <a:r>
              <a:rPr lang="tr-TR" sz="2800" dirty="0" smtClean="0"/>
              <a:t>Köktürkler, Türkçenin ilk ve hacimli yazılı belgelerini bırakmışlardır.  Bu döneme ait «</a:t>
            </a:r>
            <a:r>
              <a:rPr lang="tr-TR" sz="2800" i="1" dirty="0" err="1" smtClean="0"/>
              <a:t>bengü</a:t>
            </a:r>
            <a:r>
              <a:rPr lang="tr-TR" sz="2800" i="1" dirty="0" smtClean="0"/>
              <a:t> </a:t>
            </a:r>
            <a:r>
              <a:rPr lang="tr-TR" sz="2800" i="1" dirty="0" err="1" smtClean="0"/>
              <a:t>taş»ların</a:t>
            </a:r>
            <a:r>
              <a:rPr lang="tr-TR" sz="2800" i="1" dirty="0" smtClean="0"/>
              <a:t> </a:t>
            </a:r>
            <a:r>
              <a:rPr lang="tr-TR" sz="2800" dirty="0" smtClean="0"/>
              <a:t>162 adedi bulunduysa da hacimce büyük olan üçü en önemlileridir.</a:t>
            </a:r>
          </a:p>
          <a:p>
            <a:pPr marL="0" indent="0">
              <a:buNone/>
            </a:pPr>
            <a:r>
              <a:rPr lang="tr-TR" sz="2800" dirty="0"/>
              <a:t>Eski Türkçe olarak adlandırılan dönemin ikinci yarısını Uygurlara ait zengin edebiyat ürünleri oluşturmaktadır. Daha çok kağıt üzerine yazılmış dini metinlerdir. </a:t>
            </a:r>
          </a:p>
          <a:p>
            <a:pPr marL="0" indent="0">
              <a:buNone/>
            </a:pPr>
            <a:endParaRPr lang="tr-TR" sz="2800" dirty="0" smtClean="0"/>
          </a:p>
        </p:txBody>
      </p:sp>
      <p:sp>
        <p:nvSpPr>
          <p:cNvPr id="3" name="Başlık 2"/>
          <p:cNvSpPr>
            <a:spLocks noGrp="1"/>
          </p:cNvSpPr>
          <p:nvPr>
            <p:ph type="title"/>
          </p:nvPr>
        </p:nvSpPr>
        <p:spPr/>
        <p:txBody>
          <a:bodyPr/>
          <a:lstStyle/>
          <a:p>
            <a:r>
              <a:rPr lang="tr-TR" dirty="0" smtClean="0"/>
              <a:t>Eski Türkçe</a:t>
            </a:r>
            <a:endParaRPr lang="tr-TR" dirty="0"/>
          </a:p>
        </p:txBody>
      </p:sp>
    </p:spTree>
    <p:extLst>
      <p:ext uri="{BB962C8B-B14F-4D97-AF65-F5344CB8AC3E}">
        <p14:creationId xmlns:p14="http://schemas.microsoft.com/office/powerpoint/2010/main" val="1050789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338</TotalTime>
  <Words>1423</Words>
  <Application>Microsoft Office PowerPoint</Application>
  <PresentationFormat>Ekran Gösterisi (4:3)</PresentationFormat>
  <Paragraphs>77</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Dalga Biçimi</vt:lpstr>
      <vt:lpstr>Türk Dilinin Tarihî Dönemleri  ve  Gelişmesi</vt:lpstr>
      <vt:lpstr>Türkçenin Soyağacı</vt:lpstr>
      <vt:lpstr>Türk Dilinin Tarihi Gelişimi</vt:lpstr>
      <vt:lpstr>Türk Dilinin Tarihi Gelişimi </vt:lpstr>
      <vt:lpstr>PowerPoint Sunusu</vt:lpstr>
      <vt:lpstr>Altay Dilleri Teorisi</vt:lpstr>
      <vt:lpstr>PowerPoint Sunusu</vt:lpstr>
      <vt:lpstr>PowerPoint Sunusu</vt:lpstr>
      <vt:lpstr>Eski Türkçe</vt:lpstr>
      <vt:lpstr>PowerPoint Sunusu</vt:lpstr>
      <vt:lpstr>PowerPoint Sunusu</vt:lpstr>
      <vt:lpstr>PowerPoint Sunusu</vt:lpstr>
      <vt:lpstr>PowerPoint Sunusu</vt:lpstr>
      <vt:lpstr>Orta Türkçe</vt:lpstr>
      <vt:lpstr>Karahanlıca Dönemi (XI-XII. yy.</vt:lpstr>
      <vt:lpstr>Orta Türkçe Dönemi (XIII-XVI. yy</vt:lpstr>
      <vt:lpstr>Harezm Türkçesi Dönemi (XIV. yy.)</vt:lpstr>
      <vt:lpstr>Kıpçak Türkçesi Dönemi (XIII-XVI. yy.)</vt:lpstr>
      <vt:lpstr>Doğu (Çağatay/Karluk) Türkçesi </vt:lpstr>
      <vt:lpstr>Batı (Oğuz) Türkçesi</vt:lpstr>
      <vt:lpstr>Çağdaş Türkçe Dönemi  (XX. yy’dan bugüne)</vt:lpstr>
      <vt:lpstr>Türkçe Konuşulan Yerler</vt:lpstr>
      <vt:lpstr>PowerPoint Sunusu</vt:lpstr>
      <vt:lpstr>Türkçenin Yazımında Kullanılan Alfabeler</vt:lpstr>
      <vt:lpstr>Uygur Alfabesi</vt:lpstr>
      <vt:lpstr>PowerPoint Sunusu</vt:lpstr>
      <vt:lpstr>Metin Örnekleri</vt:lpstr>
    </vt:vector>
  </TitlesOfParts>
  <Company>lite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Dilinin Tarihî Dönemleri  ve  Gelişmesi</dc:title>
  <dc:creator>admin</dc:creator>
  <cp:lastModifiedBy>Asus Bilgisayar</cp:lastModifiedBy>
  <cp:revision>41</cp:revision>
  <dcterms:created xsi:type="dcterms:W3CDTF">2014-10-11T15:39:42Z</dcterms:created>
  <dcterms:modified xsi:type="dcterms:W3CDTF">2014-10-12T18:33:22Z</dcterms:modified>
</cp:coreProperties>
</file>