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4"/>
  </p:notes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61"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p:scale>
          <a:sx n="125" d="100"/>
          <a:sy n="125" d="100"/>
        </p:scale>
        <p:origin x="384" y="9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304D85-62EA-4D65-BDE1-A23BEB86C4E9}" type="datetimeFigureOut">
              <a:rPr lang="tr-TR" smtClean="0"/>
              <a:t>30.09.2014</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DB0431-0AE9-49E5-B37C-4A31F107DC78}" type="slidenum">
              <a:rPr lang="tr-TR" smtClean="0"/>
              <a:t>‹#›</a:t>
            </a:fld>
            <a:endParaRPr lang="tr-TR"/>
          </a:p>
        </p:txBody>
      </p:sp>
    </p:spTree>
    <p:extLst>
      <p:ext uri="{BB962C8B-B14F-4D97-AF65-F5344CB8AC3E}">
        <p14:creationId xmlns:p14="http://schemas.microsoft.com/office/powerpoint/2010/main" val="101945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58DB0431-0AE9-49E5-B37C-4A31F107DC78}" type="slidenum">
              <a:rPr lang="tr-TR" smtClean="0"/>
              <a:t>1</a:t>
            </a:fld>
            <a:endParaRPr lang="tr-TR"/>
          </a:p>
        </p:txBody>
      </p:sp>
    </p:spTree>
    <p:extLst>
      <p:ext uri="{BB962C8B-B14F-4D97-AF65-F5344CB8AC3E}">
        <p14:creationId xmlns:p14="http://schemas.microsoft.com/office/powerpoint/2010/main" val="7583928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3" name="Dikdörtgen 12"/>
          <p:cNvSpPr/>
          <p:nvPr userDrawn="1"/>
        </p:nvSpPr>
        <p:spPr>
          <a:xfrm>
            <a:off x="0" y="6243319"/>
            <a:ext cx="9144000" cy="61912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Dikdörtgen 13"/>
          <p:cNvSpPr/>
          <p:nvPr userDrawn="1"/>
        </p:nvSpPr>
        <p:spPr>
          <a:xfrm>
            <a:off x="0" y="2540"/>
            <a:ext cx="9144000" cy="21209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Dikdörtgen 14"/>
          <p:cNvSpPr/>
          <p:nvPr userDrawn="1"/>
        </p:nvSpPr>
        <p:spPr>
          <a:xfrm>
            <a:off x="0" y="2186940"/>
            <a:ext cx="9144000" cy="5715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Dikdörtgen 15"/>
          <p:cNvSpPr/>
          <p:nvPr userDrawn="1"/>
        </p:nvSpPr>
        <p:spPr>
          <a:xfrm>
            <a:off x="-2540" y="2313940"/>
            <a:ext cx="9144000" cy="5715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7" name="Dikdörtgen 16"/>
          <p:cNvSpPr/>
          <p:nvPr userDrawn="1"/>
        </p:nvSpPr>
        <p:spPr>
          <a:xfrm>
            <a:off x="0" y="6002020"/>
            <a:ext cx="9144000" cy="5715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8" name="Dikdörtgen 17"/>
          <p:cNvSpPr/>
          <p:nvPr userDrawn="1"/>
        </p:nvSpPr>
        <p:spPr>
          <a:xfrm>
            <a:off x="-2540" y="6129020"/>
            <a:ext cx="9144000" cy="5715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 name="Title 1"/>
          <p:cNvSpPr>
            <a:spLocks noGrp="1"/>
          </p:cNvSpPr>
          <p:nvPr>
            <p:ph type="ctrTitle"/>
          </p:nvPr>
        </p:nvSpPr>
        <p:spPr>
          <a:xfrm>
            <a:off x="380011" y="3476842"/>
            <a:ext cx="8383982" cy="1190851"/>
          </a:xfrm>
        </p:spPr>
        <p:txBody>
          <a:bodyPr anchor="b">
            <a:normAutofit/>
          </a:bodyPr>
          <a:lstStyle>
            <a:lvl1pPr algn="ctr">
              <a:defRPr sz="4200">
                <a:solidFill>
                  <a:schemeClr val="accent1">
                    <a:lumMod val="50000"/>
                  </a:schemeClr>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380011" y="5312390"/>
            <a:ext cx="8383982" cy="586680"/>
          </a:xfrm>
        </p:spPr>
        <p:txBody>
          <a:bodyPr/>
          <a:lstStyle>
            <a:lvl1pPr marL="0" indent="0" algn="ctr">
              <a:buNone/>
              <a:defRPr sz="2400">
                <a:solidFill>
                  <a:schemeClr val="tx1"/>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7313C861-AAAA-4739-B25D-7AF86D9FDDE2}" type="datetime1">
              <a:rPr lang="tr-TR" smtClean="0"/>
              <a:t>30.09.2014</a:t>
            </a:fld>
            <a:endParaRPr lang="tr-TR"/>
          </a:p>
        </p:txBody>
      </p:sp>
      <p:sp>
        <p:nvSpPr>
          <p:cNvPr id="5" name="Footer Placeholder 4"/>
          <p:cNvSpPr>
            <a:spLocks noGrp="1"/>
          </p:cNvSpPr>
          <p:nvPr>
            <p:ph type="ftr" sz="quarter" idx="11"/>
          </p:nvPr>
        </p:nvSpPr>
        <p:spPr/>
        <p:txBody>
          <a:bodyPr/>
          <a:lstStyle/>
          <a:p>
            <a:r>
              <a:rPr lang="tr-TR" smtClean="0"/>
              <a:t>Çankırı Karatekin Üniversitesi - 2014</a:t>
            </a:r>
            <a:endParaRPr lang="tr-TR"/>
          </a:p>
        </p:txBody>
      </p:sp>
      <p:sp>
        <p:nvSpPr>
          <p:cNvPr id="6" name="Slide Number Placeholder 5"/>
          <p:cNvSpPr>
            <a:spLocks noGrp="1"/>
          </p:cNvSpPr>
          <p:nvPr>
            <p:ph type="sldNum" sz="quarter" idx="12"/>
          </p:nvPr>
        </p:nvSpPr>
        <p:spPr/>
        <p:txBody>
          <a:bodyPr/>
          <a:lstStyle/>
          <a:p>
            <a:fld id="{240D2146-C6B1-48EF-8EDF-C0AB24E56573}" type="slidenum">
              <a:rPr lang="tr-TR" smtClean="0"/>
              <a:t>‹#›</a:t>
            </a:fld>
            <a:endParaRPr lang="tr-TR"/>
          </a:p>
        </p:txBody>
      </p:sp>
      <p:pic>
        <p:nvPicPr>
          <p:cNvPr id="19" name="Resim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10015" y="877966"/>
            <a:ext cx="2498570" cy="2498570"/>
          </a:xfrm>
          <a:prstGeom prst="rect">
            <a:avLst/>
          </a:prstGeom>
        </p:spPr>
      </p:pic>
    </p:spTree>
    <p:extLst>
      <p:ext uri="{BB962C8B-B14F-4D97-AF65-F5344CB8AC3E}">
        <p14:creationId xmlns:p14="http://schemas.microsoft.com/office/powerpoint/2010/main" val="263597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C513C78-001A-40B6-AC17-DF64B1A650BE}" type="datetime1">
              <a:rPr lang="tr-TR" smtClean="0"/>
              <a:t>30.09.2014</a:t>
            </a:fld>
            <a:endParaRPr lang="tr-TR"/>
          </a:p>
        </p:txBody>
      </p:sp>
      <p:sp>
        <p:nvSpPr>
          <p:cNvPr id="5" name="Footer Placeholder 4"/>
          <p:cNvSpPr>
            <a:spLocks noGrp="1"/>
          </p:cNvSpPr>
          <p:nvPr>
            <p:ph type="ftr" sz="quarter" idx="11"/>
          </p:nvPr>
        </p:nvSpPr>
        <p:spPr/>
        <p:txBody>
          <a:bodyPr/>
          <a:lstStyle/>
          <a:p>
            <a:r>
              <a:rPr lang="tr-TR" smtClean="0"/>
              <a:t>Çankırı Karatekin Üniversitesi - 2014</a:t>
            </a:r>
            <a:endParaRPr lang="tr-TR"/>
          </a:p>
        </p:txBody>
      </p:sp>
      <p:sp>
        <p:nvSpPr>
          <p:cNvPr id="6" name="Slide Number Placeholder 5"/>
          <p:cNvSpPr>
            <a:spLocks noGrp="1"/>
          </p:cNvSpPr>
          <p:nvPr>
            <p:ph type="sldNum" sz="quarter" idx="12"/>
          </p:nvPr>
        </p:nvSpPr>
        <p:spPr/>
        <p:txBody>
          <a:bodyPr/>
          <a:lstStyle/>
          <a:p>
            <a:fld id="{240D2146-C6B1-48EF-8EDF-C0AB24E56573}" type="slidenum">
              <a:rPr lang="tr-TR" smtClean="0"/>
              <a:t>‹#›</a:t>
            </a:fld>
            <a:endParaRPr lang="tr-TR"/>
          </a:p>
        </p:txBody>
      </p:sp>
    </p:spTree>
    <p:extLst>
      <p:ext uri="{BB962C8B-B14F-4D97-AF65-F5344CB8AC3E}">
        <p14:creationId xmlns:p14="http://schemas.microsoft.com/office/powerpoint/2010/main" val="1190831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C3643FE-6A39-4B87-BC29-01AE859BAE57}" type="datetime1">
              <a:rPr lang="tr-TR" smtClean="0"/>
              <a:t>30.09.2014</a:t>
            </a:fld>
            <a:endParaRPr lang="tr-TR"/>
          </a:p>
        </p:txBody>
      </p:sp>
      <p:sp>
        <p:nvSpPr>
          <p:cNvPr id="5" name="Footer Placeholder 4"/>
          <p:cNvSpPr>
            <a:spLocks noGrp="1"/>
          </p:cNvSpPr>
          <p:nvPr>
            <p:ph type="ftr" sz="quarter" idx="11"/>
          </p:nvPr>
        </p:nvSpPr>
        <p:spPr/>
        <p:txBody>
          <a:bodyPr/>
          <a:lstStyle/>
          <a:p>
            <a:r>
              <a:rPr lang="tr-TR" smtClean="0"/>
              <a:t>Çankırı Karatekin Üniversitesi - 2014</a:t>
            </a:r>
            <a:endParaRPr lang="tr-TR"/>
          </a:p>
        </p:txBody>
      </p:sp>
      <p:sp>
        <p:nvSpPr>
          <p:cNvPr id="6" name="Slide Number Placeholder 5"/>
          <p:cNvSpPr>
            <a:spLocks noGrp="1"/>
          </p:cNvSpPr>
          <p:nvPr>
            <p:ph type="sldNum" sz="quarter" idx="12"/>
          </p:nvPr>
        </p:nvSpPr>
        <p:spPr/>
        <p:txBody>
          <a:bodyPr/>
          <a:lstStyle/>
          <a:p>
            <a:fld id="{240D2146-C6B1-48EF-8EDF-C0AB24E56573}" type="slidenum">
              <a:rPr lang="tr-TR" smtClean="0"/>
              <a:t>‹#›</a:t>
            </a:fld>
            <a:endParaRPr lang="tr-TR"/>
          </a:p>
        </p:txBody>
      </p:sp>
    </p:spTree>
    <p:extLst>
      <p:ext uri="{BB962C8B-B14F-4D97-AF65-F5344CB8AC3E}">
        <p14:creationId xmlns:p14="http://schemas.microsoft.com/office/powerpoint/2010/main" val="2209018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chemeClr val="accent1">
                    <a:lumMod val="50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sz="2400">
                <a:latin typeface="Times New Roman" panose="02020603050405020304" pitchFamily="18" charset="0"/>
                <a:cs typeface="Times New Roman" panose="02020603050405020304" pitchFamily="18" charset="0"/>
              </a:defRPr>
            </a:lvl1pPr>
            <a:lvl2pPr>
              <a:defRPr sz="2200">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1BF31B4A-87A8-4F82-99F4-9D6088FC56F3}" type="datetime1">
              <a:rPr lang="tr-TR" smtClean="0"/>
              <a:pPr/>
              <a:t>30.09.2014</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r>
              <a:rPr lang="tr-TR" smtClean="0"/>
              <a:t>Çankırı Karatekin Üniversitesi - 2014</a:t>
            </a:r>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240D2146-C6B1-48EF-8EDF-C0AB24E56573}" type="slidenum">
              <a:rPr lang="tr-TR" smtClean="0"/>
              <a:pPr/>
              <a:t>‹#›</a:t>
            </a:fld>
            <a:endParaRPr lang="tr-TR"/>
          </a:p>
        </p:txBody>
      </p:sp>
      <p:sp>
        <p:nvSpPr>
          <p:cNvPr id="8" name="Dik Üçgen 7"/>
          <p:cNvSpPr/>
          <p:nvPr userDrawn="1"/>
        </p:nvSpPr>
        <p:spPr>
          <a:xfrm rot="5400000">
            <a:off x="0" y="0"/>
            <a:ext cx="546265" cy="546265"/>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Dik Üçgen 8"/>
          <p:cNvSpPr/>
          <p:nvPr userDrawn="1"/>
        </p:nvSpPr>
        <p:spPr>
          <a:xfrm rot="16200000">
            <a:off x="8601731" y="6310843"/>
            <a:ext cx="546265" cy="546265"/>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262182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290D13A-40DE-4DC8-8A08-24435DEA7C44}" type="datetime1">
              <a:rPr lang="tr-TR" smtClean="0"/>
              <a:t>30.09.2014</a:t>
            </a:fld>
            <a:endParaRPr lang="tr-TR"/>
          </a:p>
        </p:txBody>
      </p:sp>
      <p:sp>
        <p:nvSpPr>
          <p:cNvPr id="5" name="Footer Placeholder 4"/>
          <p:cNvSpPr>
            <a:spLocks noGrp="1"/>
          </p:cNvSpPr>
          <p:nvPr>
            <p:ph type="ftr" sz="quarter" idx="11"/>
          </p:nvPr>
        </p:nvSpPr>
        <p:spPr/>
        <p:txBody>
          <a:bodyPr/>
          <a:lstStyle/>
          <a:p>
            <a:r>
              <a:rPr lang="tr-TR" smtClean="0"/>
              <a:t>Çankırı Karatekin Üniversitesi - 2014</a:t>
            </a:r>
            <a:endParaRPr lang="tr-TR"/>
          </a:p>
        </p:txBody>
      </p:sp>
      <p:sp>
        <p:nvSpPr>
          <p:cNvPr id="6" name="Slide Number Placeholder 5"/>
          <p:cNvSpPr>
            <a:spLocks noGrp="1"/>
          </p:cNvSpPr>
          <p:nvPr>
            <p:ph type="sldNum" sz="quarter" idx="12"/>
          </p:nvPr>
        </p:nvSpPr>
        <p:spPr/>
        <p:txBody>
          <a:bodyPr/>
          <a:lstStyle/>
          <a:p>
            <a:fld id="{240D2146-C6B1-48EF-8EDF-C0AB24E56573}" type="slidenum">
              <a:rPr lang="tr-TR" smtClean="0"/>
              <a:t>‹#›</a:t>
            </a:fld>
            <a:endParaRPr lang="tr-TR"/>
          </a:p>
        </p:txBody>
      </p:sp>
    </p:spTree>
    <p:extLst>
      <p:ext uri="{BB962C8B-B14F-4D97-AF65-F5344CB8AC3E}">
        <p14:creationId xmlns:p14="http://schemas.microsoft.com/office/powerpoint/2010/main" val="2721689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445BC3E-4E56-4647-8A47-98053119533C}" type="datetime1">
              <a:rPr lang="tr-TR" smtClean="0"/>
              <a:t>30.09.2014</a:t>
            </a:fld>
            <a:endParaRPr lang="tr-TR"/>
          </a:p>
        </p:txBody>
      </p:sp>
      <p:sp>
        <p:nvSpPr>
          <p:cNvPr id="6" name="Footer Placeholder 5"/>
          <p:cNvSpPr>
            <a:spLocks noGrp="1"/>
          </p:cNvSpPr>
          <p:nvPr>
            <p:ph type="ftr" sz="quarter" idx="11"/>
          </p:nvPr>
        </p:nvSpPr>
        <p:spPr/>
        <p:txBody>
          <a:bodyPr/>
          <a:lstStyle/>
          <a:p>
            <a:r>
              <a:rPr lang="tr-TR" smtClean="0"/>
              <a:t>Çankırı Karatekin Üniversitesi - 2014</a:t>
            </a:r>
            <a:endParaRPr lang="tr-TR"/>
          </a:p>
        </p:txBody>
      </p:sp>
      <p:sp>
        <p:nvSpPr>
          <p:cNvPr id="7" name="Slide Number Placeholder 6"/>
          <p:cNvSpPr>
            <a:spLocks noGrp="1"/>
          </p:cNvSpPr>
          <p:nvPr>
            <p:ph type="sldNum" sz="quarter" idx="12"/>
          </p:nvPr>
        </p:nvSpPr>
        <p:spPr/>
        <p:txBody>
          <a:bodyPr/>
          <a:lstStyle/>
          <a:p>
            <a:fld id="{240D2146-C6B1-48EF-8EDF-C0AB24E56573}" type="slidenum">
              <a:rPr lang="tr-TR" smtClean="0"/>
              <a:t>‹#›</a:t>
            </a:fld>
            <a:endParaRPr lang="tr-TR"/>
          </a:p>
        </p:txBody>
      </p:sp>
    </p:spTree>
    <p:extLst>
      <p:ext uri="{BB962C8B-B14F-4D97-AF65-F5344CB8AC3E}">
        <p14:creationId xmlns:p14="http://schemas.microsoft.com/office/powerpoint/2010/main" val="1631476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9CDEDCA-ACAE-4945-AF75-7DD919FAE6E3}" type="datetime1">
              <a:rPr lang="tr-TR" smtClean="0"/>
              <a:t>30.09.2014</a:t>
            </a:fld>
            <a:endParaRPr lang="tr-TR"/>
          </a:p>
        </p:txBody>
      </p:sp>
      <p:sp>
        <p:nvSpPr>
          <p:cNvPr id="8" name="Footer Placeholder 7"/>
          <p:cNvSpPr>
            <a:spLocks noGrp="1"/>
          </p:cNvSpPr>
          <p:nvPr>
            <p:ph type="ftr" sz="quarter" idx="11"/>
          </p:nvPr>
        </p:nvSpPr>
        <p:spPr/>
        <p:txBody>
          <a:bodyPr/>
          <a:lstStyle/>
          <a:p>
            <a:r>
              <a:rPr lang="tr-TR" smtClean="0"/>
              <a:t>Çankırı Karatekin Üniversitesi - 2014</a:t>
            </a:r>
            <a:endParaRPr lang="tr-TR"/>
          </a:p>
        </p:txBody>
      </p:sp>
      <p:sp>
        <p:nvSpPr>
          <p:cNvPr id="9" name="Slide Number Placeholder 8"/>
          <p:cNvSpPr>
            <a:spLocks noGrp="1"/>
          </p:cNvSpPr>
          <p:nvPr>
            <p:ph type="sldNum" sz="quarter" idx="12"/>
          </p:nvPr>
        </p:nvSpPr>
        <p:spPr/>
        <p:txBody>
          <a:bodyPr/>
          <a:lstStyle/>
          <a:p>
            <a:fld id="{240D2146-C6B1-48EF-8EDF-C0AB24E56573}" type="slidenum">
              <a:rPr lang="tr-TR" smtClean="0"/>
              <a:t>‹#›</a:t>
            </a:fld>
            <a:endParaRPr lang="tr-TR"/>
          </a:p>
        </p:txBody>
      </p:sp>
    </p:spTree>
    <p:extLst>
      <p:ext uri="{BB962C8B-B14F-4D97-AF65-F5344CB8AC3E}">
        <p14:creationId xmlns:p14="http://schemas.microsoft.com/office/powerpoint/2010/main" val="3373221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714F8BE-E781-4BE4-B815-3BCA60C2278B}" type="datetime1">
              <a:rPr lang="tr-TR" smtClean="0"/>
              <a:t>30.09.2014</a:t>
            </a:fld>
            <a:endParaRPr lang="tr-TR"/>
          </a:p>
        </p:txBody>
      </p:sp>
      <p:sp>
        <p:nvSpPr>
          <p:cNvPr id="4" name="Footer Placeholder 3"/>
          <p:cNvSpPr>
            <a:spLocks noGrp="1"/>
          </p:cNvSpPr>
          <p:nvPr>
            <p:ph type="ftr" sz="quarter" idx="11"/>
          </p:nvPr>
        </p:nvSpPr>
        <p:spPr/>
        <p:txBody>
          <a:bodyPr/>
          <a:lstStyle/>
          <a:p>
            <a:r>
              <a:rPr lang="tr-TR" smtClean="0"/>
              <a:t>Çankırı Karatekin Üniversitesi - 2014</a:t>
            </a:r>
            <a:endParaRPr lang="tr-TR"/>
          </a:p>
        </p:txBody>
      </p:sp>
      <p:sp>
        <p:nvSpPr>
          <p:cNvPr id="5" name="Slide Number Placeholder 4"/>
          <p:cNvSpPr>
            <a:spLocks noGrp="1"/>
          </p:cNvSpPr>
          <p:nvPr>
            <p:ph type="sldNum" sz="quarter" idx="12"/>
          </p:nvPr>
        </p:nvSpPr>
        <p:spPr/>
        <p:txBody>
          <a:bodyPr/>
          <a:lstStyle/>
          <a:p>
            <a:fld id="{240D2146-C6B1-48EF-8EDF-C0AB24E56573}" type="slidenum">
              <a:rPr lang="tr-TR" smtClean="0"/>
              <a:t>‹#›</a:t>
            </a:fld>
            <a:endParaRPr lang="tr-TR"/>
          </a:p>
        </p:txBody>
      </p:sp>
    </p:spTree>
    <p:extLst>
      <p:ext uri="{BB962C8B-B14F-4D97-AF65-F5344CB8AC3E}">
        <p14:creationId xmlns:p14="http://schemas.microsoft.com/office/powerpoint/2010/main" val="1331815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E5B4B4-837A-4403-AEA3-EB8EC4668E04}" type="datetime1">
              <a:rPr lang="tr-TR" smtClean="0"/>
              <a:t>30.09.2014</a:t>
            </a:fld>
            <a:endParaRPr lang="tr-TR"/>
          </a:p>
        </p:txBody>
      </p:sp>
      <p:sp>
        <p:nvSpPr>
          <p:cNvPr id="3" name="Footer Placeholder 2"/>
          <p:cNvSpPr>
            <a:spLocks noGrp="1"/>
          </p:cNvSpPr>
          <p:nvPr>
            <p:ph type="ftr" sz="quarter" idx="11"/>
          </p:nvPr>
        </p:nvSpPr>
        <p:spPr/>
        <p:txBody>
          <a:bodyPr/>
          <a:lstStyle/>
          <a:p>
            <a:r>
              <a:rPr lang="tr-TR" smtClean="0"/>
              <a:t>Çankırı Karatekin Üniversitesi - 2014</a:t>
            </a:r>
            <a:endParaRPr lang="tr-TR"/>
          </a:p>
        </p:txBody>
      </p:sp>
      <p:sp>
        <p:nvSpPr>
          <p:cNvPr id="4" name="Slide Number Placeholder 3"/>
          <p:cNvSpPr>
            <a:spLocks noGrp="1"/>
          </p:cNvSpPr>
          <p:nvPr>
            <p:ph type="sldNum" sz="quarter" idx="12"/>
          </p:nvPr>
        </p:nvSpPr>
        <p:spPr/>
        <p:txBody>
          <a:bodyPr/>
          <a:lstStyle/>
          <a:p>
            <a:fld id="{240D2146-C6B1-48EF-8EDF-C0AB24E56573}" type="slidenum">
              <a:rPr lang="tr-TR" smtClean="0"/>
              <a:t>‹#›</a:t>
            </a:fld>
            <a:endParaRPr lang="tr-TR"/>
          </a:p>
        </p:txBody>
      </p:sp>
    </p:spTree>
    <p:extLst>
      <p:ext uri="{BB962C8B-B14F-4D97-AF65-F5344CB8AC3E}">
        <p14:creationId xmlns:p14="http://schemas.microsoft.com/office/powerpoint/2010/main" val="3909686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D9AB842-DCDF-4295-92F8-761B3A8A591B}" type="datetime1">
              <a:rPr lang="tr-TR" smtClean="0"/>
              <a:t>30.09.2014</a:t>
            </a:fld>
            <a:endParaRPr lang="tr-TR"/>
          </a:p>
        </p:txBody>
      </p:sp>
      <p:sp>
        <p:nvSpPr>
          <p:cNvPr id="6" name="Footer Placeholder 5"/>
          <p:cNvSpPr>
            <a:spLocks noGrp="1"/>
          </p:cNvSpPr>
          <p:nvPr>
            <p:ph type="ftr" sz="quarter" idx="11"/>
          </p:nvPr>
        </p:nvSpPr>
        <p:spPr/>
        <p:txBody>
          <a:bodyPr/>
          <a:lstStyle/>
          <a:p>
            <a:r>
              <a:rPr lang="tr-TR" smtClean="0"/>
              <a:t>Çankırı Karatekin Üniversitesi - 2014</a:t>
            </a:r>
            <a:endParaRPr lang="tr-TR"/>
          </a:p>
        </p:txBody>
      </p:sp>
      <p:sp>
        <p:nvSpPr>
          <p:cNvPr id="7" name="Slide Number Placeholder 6"/>
          <p:cNvSpPr>
            <a:spLocks noGrp="1"/>
          </p:cNvSpPr>
          <p:nvPr>
            <p:ph type="sldNum" sz="quarter" idx="12"/>
          </p:nvPr>
        </p:nvSpPr>
        <p:spPr/>
        <p:txBody>
          <a:bodyPr/>
          <a:lstStyle/>
          <a:p>
            <a:fld id="{240D2146-C6B1-48EF-8EDF-C0AB24E56573}" type="slidenum">
              <a:rPr lang="tr-TR" smtClean="0"/>
              <a:t>‹#›</a:t>
            </a:fld>
            <a:endParaRPr lang="tr-TR"/>
          </a:p>
        </p:txBody>
      </p:sp>
    </p:spTree>
    <p:extLst>
      <p:ext uri="{BB962C8B-B14F-4D97-AF65-F5344CB8AC3E}">
        <p14:creationId xmlns:p14="http://schemas.microsoft.com/office/powerpoint/2010/main" val="737687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229DAC8-A446-4220-9287-0F2A49929853}" type="datetime1">
              <a:rPr lang="tr-TR" smtClean="0"/>
              <a:t>30.09.2014</a:t>
            </a:fld>
            <a:endParaRPr lang="tr-TR"/>
          </a:p>
        </p:txBody>
      </p:sp>
      <p:sp>
        <p:nvSpPr>
          <p:cNvPr id="6" name="Footer Placeholder 5"/>
          <p:cNvSpPr>
            <a:spLocks noGrp="1"/>
          </p:cNvSpPr>
          <p:nvPr>
            <p:ph type="ftr" sz="quarter" idx="11"/>
          </p:nvPr>
        </p:nvSpPr>
        <p:spPr/>
        <p:txBody>
          <a:bodyPr/>
          <a:lstStyle/>
          <a:p>
            <a:r>
              <a:rPr lang="tr-TR" smtClean="0"/>
              <a:t>Çankırı Karatekin Üniversitesi - 2014</a:t>
            </a:r>
            <a:endParaRPr lang="tr-TR"/>
          </a:p>
        </p:txBody>
      </p:sp>
      <p:sp>
        <p:nvSpPr>
          <p:cNvPr id="7" name="Slide Number Placeholder 6"/>
          <p:cNvSpPr>
            <a:spLocks noGrp="1"/>
          </p:cNvSpPr>
          <p:nvPr>
            <p:ph type="sldNum" sz="quarter" idx="12"/>
          </p:nvPr>
        </p:nvSpPr>
        <p:spPr/>
        <p:txBody>
          <a:bodyPr/>
          <a:lstStyle/>
          <a:p>
            <a:fld id="{240D2146-C6B1-48EF-8EDF-C0AB24E56573}" type="slidenum">
              <a:rPr lang="tr-TR" smtClean="0"/>
              <a:t>‹#›</a:t>
            </a:fld>
            <a:endParaRPr lang="tr-TR"/>
          </a:p>
        </p:txBody>
      </p:sp>
    </p:spTree>
    <p:extLst>
      <p:ext uri="{BB962C8B-B14F-4D97-AF65-F5344CB8AC3E}">
        <p14:creationId xmlns:p14="http://schemas.microsoft.com/office/powerpoint/2010/main" val="4227043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048A77-CD9F-4A42-9139-FCDA28FEB095}" type="datetime1">
              <a:rPr lang="tr-TR" smtClean="0"/>
              <a:t>30.09.2014</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Çankırı Karatekin Üniversitesi - 2014</a:t>
            </a:r>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0D2146-C6B1-48EF-8EDF-C0AB24E56573}" type="slidenum">
              <a:rPr lang="tr-TR" smtClean="0"/>
              <a:t>‹#›</a:t>
            </a:fld>
            <a:endParaRPr lang="tr-TR"/>
          </a:p>
        </p:txBody>
      </p:sp>
    </p:spTree>
    <p:extLst>
      <p:ext uri="{BB962C8B-B14F-4D97-AF65-F5344CB8AC3E}">
        <p14:creationId xmlns:p14="http://schemas.microsoft.com/office/powerpoint/2010/main" val="15504615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microsoftvirtualacademy.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3600" b="1" dirty="0" smtClean="0"/>
              <a:t>ALGORİTMA VE PROGRAMLAMAYA GİRİŞ</a:t>
            </a:r>
            <a:endParaRPr lang="tr-TR" sz="3600" b="1" dirty="0"/>
          </a:p>
        </p:txBody>
      </p:sp>
      <p:sp>
        <p:nvSpPr>
          <p:cNvPr id="3" name="Alt Başlık 2"/>
          <p:cNvSpPr>
            <a:spLocks noGrp="1"/>
          </p:cNvSpPr>
          <p:nvPr>
            <p:ph type="subTitle" idx="1"/>
          </p:nvPr>
        </p:nvSpPr>
        <p:spPr/>
        <p:txBody>
          <a:bodyPr/>
          <a:lstStyle/>
          <a:p>
            <a:r>
              <a:rPr lang="tr-TR" dirty="0" smtClean="0"/>
              <a:t>Öğretim Görevlisi İsmail KARAMAN</a:t>
            </a:r>
            <a:endParaRPr lang="tr-TR" dirty="0"/>
          </a:p>
          <a:p>
            <a:endParaRPr lang="tr-TR" dirty="0"/>
          </a:p>
        </p:txBody>
      </p:sp>
    </p:spTree>
    <p:extLst>
      <p:ext uri="{BB962C8B-B14F-4D97-AF65-F5344CB8AC3E}">
        <p14:creationId xmlns:p14="http://schemas.microsoft.com/office/powerpoint/2010/main" val="32857805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28650" y="365126"/>
            <a:ext cx="8385810" cy="1325563"/>
          </a:xfrm>
        </p:spPr>
        <p:txBody>
          <a:bodyPr>
            <a:normAutofit/>
          </a:bodyPr>
          <a:lstStyle/>
          <a:p>
            <a:r>
              <a:rPr lang="tr-TR" sz="3200" dirty="0" smtClean="0"/>
              <a:t>ALGORİTMALAR İLE PROBLEM ÇÖZME</a:t>
            </a:r>
            <a:endParaRPr lang="tr-TR" sz="3200" dirty="0"/>
          </a:p>
        </p:txBody>
      </p:sp>
      <p:sp>
        <p:nvSpPr>
          <p:cNvPr id="3" name="İçerik Yer Tutucusu 2"/>
          <p:cNvSpPr>
            <a:spLocks noGrp="1"/>
          </p:cNvSpPr>
          <p:nvPr>
            <p:ph idx="1"/>
          </p:nvPr>
        </p:nvSpPr>
        <p:spPr/>
        <p:txBody>
          <a:bodyPr>
            <a:normAutofit fontScale="85000" lnSpcReduction="10000"/>
          </a:bodyPr>
          <a:lstStyle/>
          <a:p>
            <a:pPr marL="0" indent="0">
              <a:buNone/>
            </a:pPr>
            <a:r>
              <a:rPr lang="tr-TR" altLang="tr-TR" dirty="0"/>
              <a:t>Problem çözmek için Algoritma geliştirmenin temel adımları şöyledir;</a:t>
            </a:r>
          </a:p>
          <a:p>
            <a:endParaRPr lang="tr-TR" altLang="tr-TR" dirty="0"/>
          </a:p>
          <a:p>
            <a:pPr marL="457200" indent="-457200" algn="just">
              <a:buFont typeface="+mj-lt"/>
              <a:buAutoNum type="arabicPeriod"/>
            </a:pPr>
            <a:r>
              <a:rPr lang="tr-TR" altLang="tr-TR" dirty="0" smtClean="0">
                <a:solidFill>
                  <a:srgbClr val="FF0000"/>
                </a:solidFill>
                <a:effectLst>
                  <a:outerShdw blurRad="38100" dist="38100" dir="2700000" algn="tl">
                    <a:srgbClr val="000000">
                      <a:alpha val="43137"/>
                    </a:srgbClr>
                  </a:outerShdw>
                </a:effectLst>
              </a:rPr>
              <a:t>Problemin </a:t>
            </a:r>
            <a:r>
              <a:rPr lang="tr-TR" altLang="tr-TR" dirty="0">
                <a:solidFill>
                  <a:srgbClr val="FF0000"/>
                </a:solidFill>
                <a:effectLst>
                  <a:outerShdw blurRad="38100" dist="38100" dir="2700000" algn="tl">
                    <a:srgbClr val="000000">
                      <a:alpha val="43137"/>
                    </a:srgbClr>
                  </a:outerShdw>
                </a:effectLst>
              </a:rPr>
              <a:t>Tanımlanması </a:t>
            </a:r>
            <a:r>
              <a:rPr lang="tr-TR" altLang="tr-TR" dirty="0">
                <a:effectLst>
                  <a:outerShdw blurRad="38100" dist="38100" dir="2700000" algn="tl">
                    <a:srgbClr val="000000">
                      <a:alpha val="43137"/>
                    </a:srgbClr>
                  </a:outerShdw>
                </a:effectLst>
              </a:rPr>
              <a:t>: </a:t>
            </a:r>
            <a:r>
              <a:rPr lang="tr-TR" altLang="tr-TR" dirty="0"/>
              <a:t>Algoritmanın amacı belirli bir problemi çözmektir. bu nedenle problem ne kadar anlaşılırsa algoritmanın geliştirilmesi de o kadar kolaylaşır. </a:t>
            </a:r>
            <a:endParaRPr lang="tr-TR" altLang="tr-TR" dirty="0" smtClean="0"/>
          </a:p>
          <a:p>
            <a:pPr marL="457200" indent="-457200" algn="just">
              <a:buFont typeface="+mj-lt"/>
              <a:buAutoNum type="arabicPeriod"/>
            </a:pPr>
            <a:endParaRPr lang="tr-TR" altLang="tr-TR" dirty="0" smtClean="0"/>
          </a:p>
          <a:p>
            <a:pPr marL="457200" indent="-457200" algn="just">
              <a:buFont typeface="+mj-lt"/>
              <a:buAutoNum type="arabicPeriod"/>
            </a:pPr>
            <a:r>
              <a:rPr lang="tr-TR" altLang="tr-TR" dirty="0" smtClean="0">
                <a:solidFill>
                  <a:srgbClr val="FF0000"/>
                </a:solidFill>
                <a:effectLst>
                  <a:outerShdw blurRad="38100" dist="38100" dir="2700000" algn="tl">
                    <a:srgbClr val="000000">
                      <a:alpha val="43137"/>
                    </a:srgbClr>
                  </a:outerShdw>
                </a:effectLst>
              </a:rPr>
              <a:t>Girdi </a:t>
            </a:r>
            <a:r>
              <a:rPr lang="tr-TR" altLang="tr-TR" dirty="0">
                <a:solidFill>
                  <a:srgbClr val="FF0000"/>
                </a:solidFill>
                <a:effectLst>
                  <a:outerShdw blurRad="38100" dist="38100" dir="2700000" algn="tl">
                    <a:srgbClr val="000000">
                      <a:alpha val="43137"/>
                    </a:srgbClr>
                  </a:outerShdw>
                </a:effectLst>
              </a:rPr>
              <a:t>ve Çıktıların Belirlenmesi : </a:t>
            </a:r>
            <a:r>
              <a:rPr lang="tr-TR" altLang="tr-TR" dirty="0"/>
              <a:t>Problemin iyi tanımlanabilmesi için başlangıç ve bitiş noktalarının çok net bilinmesi gerekir. </a:t>
            </a:r>
            <a:endParaRPr lang="tr-TR" altLang="tr-TR" dirty="0" smtClean="0"/>
          </a:p>
          <a:p>
            <a:pPr marL="457200" indent="-457200" algn="just">
              <a:buFont typeface="+mj-lt"/>
              <a:buAutoNum type="arabicPeriod"/>
            </a:pPr>
            <a:endParaRPr lang="tr-TR" altLang="tr-TR" dirty="0" smtClean="0"/>
          </a:p>
          <a:p>
            <a:pPr marL="457200" indent="-457200" algn="just">
              <a:buFont typeface="+mj-lt"/>
              <a:buAutoNum type="arabicPeriod"/>
            </a:pPr>
            <a:r>
              <a:rPr lang="tr-TR" altLang="tr-TR" dirty="0" smtClean="0">
                <a:solidFill>
                  <a:srgbClr val="FF0000"/>
                </a:solidFill>
                <a:effectLst>
                  <a:outerShdw blurRad="38100" dist="38100" dir="2700000" algn="tl">
                    <a:srgbClr val="000000">
                      <a:alpha val="43137"/>
                    </a:srgbClr>
                  </a:outerShdw>
                </a:effectLst>
              </a:rPr>
              <a:t>Çözüm </a:t>
            </a:r>
            <a:r>
              <a:rPr lang="tr-TR" altLang="tr-TR" dirty="0">
                <a:solidFill>
                  <a:srgbClr val="FF0000"/>
                </a:solidFill>
                <a:effectLst>
                  <a:outerShdw blurRad="38100" dist="38100" dir="2700000" algn="tl">
                    <a:srgbClr val="000000">
                      <a:alpha val="43137"/>
                    </a:srgbClr>
                  </a:outerShdw>
                </a:effectLst>
              </a:rPr>
              <a:t>Yolları Bulmak </a:t>
            </a:r>
            <a:r>
              <a:rPr lang="tr-TR" altLang="tr-TR" dirty="0">
                <a:effectLst>
                  <a:outerShdw blurRad="38100" dist="38100" dir="2700000" algn="tl">
                    <a:srgbClr val="000000">
                      <a:alpha val="43137"/>
                    </a:srgbClr>
                  </a:outerShdw>
                </a:effectLst>
              </a:rPr>
              <a:t>: </a:t>
            </a:r>
            <a:r>
              <a:rPr lang="tr-TR" altLang="tr-TR" dirty="0"/>
              <a:t>Bir problemin çözümü için birden fazla çözüm alternatifi olabilir. Bu noktada programcının en sade çözümü tercih etmesi gerekir. Çünkü karmaşık çözümlemeler programa dönüştürüldüğünde anlaşılabilirliğini kaybedebilir.  </a:t>
            </a:r>
            <a:endParaRPr lang="tr-TR" altLang="tr-TR" dirty="0" smtClean="0"/>
          </a:p>
          <a:p>
            <a:pPr marL="457200" indent="-457200" algn="just">
              <a:buFont typeface="+mj-lt"/>
              <a:buAutoNum type="arabicPeriod"/>
            </a:pPr>
            <a:endParaRPr lang="tr-TR" altLang="tr-TR" dirty="0">
              <a:solidFill>
                <a:srgbClr val="FF0000"/>
              </a:solidFill>
            </a:endParaRPr>
          </a:p>
          <a:p>
            <a:endParaRPr lang="tr-TR" dirty="0"/>
          </a:p>
        </p:txBody>
      </p:sp>
      <p:sp>
        <p:nvSpPr>
          <p:cNvPr id="4" name="Altbilgi Yer Tutucusu 3"/>
          <p:cNvSpPr>
            <a:spLocks noGrp="1"/>
          </p:cNvSpPr>
          <p:nvPr>
            <p:ph type="ftr" sz="quarter" idx="11"/>
          </p:nvPr>
        </p:nvSpPr>
        <p:spPr/>
        <p:txBody>
          <a:bodyPr/>
          <a:lstStyle/>
          <a:p>
            <a:r>
              <a:rPr lang="tr-TR" smtClean="0"/>
              <a:t>Çankırı Karatekin Üniversitesi - 2014</a:t>
            </a:r>
            <a:endParaRPr lang="tr-TR"/>
          </a:p>
        </p:txBody>
      </p:sp>
    </p:spTree>
    <p:extLst>
      <p:ext uri="{BB962C8B-B14F-4D97-AF65-F5344CB8AC3E}">
        <p14:creationId xmlns:p14="http://schemas.microsoft.com/office/powerpoint/2010/main" val="676538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28650" y="365126"/>
            <a:ext cx="8385810" cy="1325563"/>
          </a:xfrm>
        </p:spPr>
        <p:txBody>
          <a:bodyPr>
            <a:normAutofit/>
          </a:bodyPr>
          <a:lstStyle/>
          <a:p>
            <a:r>
              <a:rPr lang="tr-TR" sz="3200" dirty="0" smtClean="0"/>
              <a:t>ALGORİTMALAR İLE PROBLEM ÇÖZME</a:t>
            </a:r>
            <a:endParaRPr lang="tr-TR" sz="3200" dirty="0"/>
          </a:p>
        </p:txBody>
      </p:sp>
      <p:sp>
        <p:nvSpPr>
          <p:cNvPr id="3" name="İçerik Yer Tutucusu 2"/>
          <p:cNvSpPr>
            <a:spLocks noGrp="1"/>
          </p:cNvSpPr>
          <p:nvPr>
            <p:ph idx="1"/>
          </p:nvPr>
        </p:nvSpPr>
        <p:spPr/>
        <p:txBody>
          <a:bodyPr>
            <a:normAutofit fontScale="92500"/>
          </a:bodyPr>
          <a:lstStyle/>
          <a:p>
            <a:pPr marL="457200" indent="-457200" algn="just">
              <a:buFont typeface="+mj-lt"/>
              <a:buAutoNum type="arabicPeriod" startAt="4"/>
            </a:pPr>
            <a:r>
              <a:rPr lang="tr-TR" altLang="tr-TR" sz="2200" dirty="0">
                <a:solidFill>
                  <a:srgbClr val="FF0000"/>
                </a:solidFill>
                <a:effectLst>
                  <a:outerShdw blurRad="38100" dist="38100" dir="2700000" algn="tl">
                    <a:srgbClr val="000000">
                      <a:alpha val="43137"/>
                    </a:srgbClr>
                  </a:outerShdw>
                </a:effectLst>
              </a:rPr>
              <a:t>Çözümün Kontrolü ve Testi </a:t>
            </a:r>
            <a:r>
              <a:rPr lang="tr-TR" altLang="tr-TR" sz="2200" dirty="0"/>
              <a:t>: Algoritma oluşturulduktan sonra mutlaka kontrol edilmelidir. Kontrol esnasında bir eksiklik yada bir hata ile karşılaşılır ise bu sorunun düzeltilmesi gerekir.  Bu eksiklikler ve hatalar giderildikten sonra mutlaka algoritma kağıt üzerinde değerler vererek test edilmelidir. </a:t>
            </a:r>
          </a:p>
          <a:p>
            <a:pPr marL="457200" indent="-457200" algn="just">
              <a:buFont typeface="+mj-lt"/>
              <a:buAutoNum type="arabicPeriod" startAt="4"/>
            </a:pPr>
            <a:endParaRPr lang="tr-TR" altLang="tr-TR" sz="2200" dirty="0" smtClean="0">
              <a:solidFill>
                <a:srgbClr val="FF0000"/>
              </a:solidFill>
            </a:endParaRPr>
          </a:p>
          <a:p>
            <a:pPr marL="457200" indent="-457200" algn="just">
              <a:buFont typeface="+mj-lt"/>
              <a:buAutoNum type="arabicPeriod" startAt="4"/>
            </a:pPr>
            <a:r>
              <a:rPr lang="tr-TR" altLang="tr-TR" sz="2200" dirty="0" smtClean="0">
                <a:solidFill>
                  <a:srgbClr val="FF0000"/>
                </a:solidFill>
                <a:effectLst>
                  <a:outerShdw blurRad="38100" dist="38100" dir="2700000" algn="tl">
                    <a:srgbClr val="000000">
                      <a:alpha val="43137"/>
                    </a:srgbClr>
                  </a:outerShdw>
                </a:effectLst>
              </a:rPr>
              <a:t>Algoritmanın </a:t>
            </a:r>
            <a:r>
              <a:rPr lang="tr-TR" altLang="tr-TR" sz="2200" dirty="0">
                <a:solidFill>
                  <a:srgbClr val="FF0000"/>
                </a:solidFill>
                <a:effectLst>
                  <a:outerShdw blurRad="38100" dist="38100" dir="2700000" algn="tl">
                    <a:srgbClr val="000000">
                      <a:alpha val="43137"/>
                    </a:srgbClr>
                  </a:outerShdw>
                </a:effectLst>
              </a:rPr>
              <a:t>Kodlanması</a:t>
            </a:r>
            <a:r>
              <a:rPr lang="tr-TR" altLang="tr-TR" sz="2200" dirty="0"/>
              <a:t>: Geliştirilen algoritma bilgisayar üzerinde bir programlama dili ile yazılır. Böylece kağıt üzerinde geliştirilen algoritma bilgisayar ortamında çalışabilecek hale gelmiş olur. </a:t>
            </a:r>
            <a:endParaRPr lang="tr-TR" altLang="tr-TR" sz="2200" dirty="0" smtClean="0"/>
          </a:p>
          <a:p>
            <a:pPr marL="457200" indent="-457200" algn="just">
              <a:buFont typeface="+mj-lt"/>
              <a:buAutoNum type="arabicPeriod" startAt="4"/>
            </a:pPr>
            <a:endParaRPr lang="tr-TR" altLang="tr-TR" sz="2200" dirty="0">
              <a:solidFill>
                <a:srgbClr val="FF0000"/>
              </a:solidFill>
            </a:endParaRPr>
          </a:p>
          <a:p>
            <a:pPr marL="457200" indent="-457200" algn="just">
              <a:buFont typeface="+mj-lt"/>
              <a:buAutoNum type="arabicPeriod" startAt="4"/>
            </a:pPr>
            <a:r>
              <a:rPr lang="tr-TR" altLang="tr-TR" sz="2200" dirty="0" smtClean="0">
                <a:solidFill>
                  <a:srgbClr val="FF0000"/>
                </a:solidFill>
                <a:effectLst>
                  <a:outerShdw blurRad="38100" dist="38100" dir="2700000" algn="tl">
                    <a:srgbClr val="000000">
                      <a:alpha val="43137"/>
                    </a:srgbClr>
                  </a:outerShdw>
                </a:effectLst>
              </a:rPr>
              <a:t>Kodun </a:t>
            </a:r>
            <a:r>
              <a:rPr lang="tr-TR" altLang="tr-TR" sz="2200" dirty="0">
                <a:solidFill>
                  <a:srgbClr val="FF0000"/>
                </a:solidFill>
                <a:effectLst>
                  <a:outerShdw blurRad="38100" dist="38100" dir="2700000" algn="tl">
                    <a:srgbClr val="000000">
                      <a:alpha val="43137"/>
                    </a:srgbClr>
                  </a:outerShdw>
                </a:effectLst>
              </a:rPr>
              <a:t>Sınanması ve İyileştirilmesi</a:t>
            </a:r>
            <a:r>
              <a:rPr lang="tr-TR" altLang="tr-TR" sz="2200" dirty="0"/>
              <a:t>: Yazılan kod algoritmada olduğu gibi test edilir. Bu test aşamasında bir hata meydana gelir ise hatanın bulunduğu kod bloğunda iyileştirilme yapılır. </a:t>
            </a:r>
          </a:p>
          <a:p>
            <a:pPr marL="457200" indent="-457200" algn="just">
              <a:buFont typeface="+mj-lt"/>
              <a:buAutoNum type="arabicPeriod" startAt="4"/>
            </a:pPr>
            <a:endParaRPr lang="tr-TR" altLang="tr-TR" sz="2200" dirty="0" smtClean="0"/>
          </a:p>
          <a:p>
            <a:pPr marL="457200" indent="-457200" algn="just">
              <a:buFont typeface="+mj-lt"/>
              <a:buAutoNum type="arabicPeriod" startAt="4"/>
            </a:pPr>
            <a:endParaRPr lang="tr-TR" altLang="tr-TR" dirty="0"/>
          </a:p>
          <a:p>
            <a:pPr marL="457200" indent="-457200" algn="just">
              <a:buFont typeface="+mj-lt"/>
              <a:buAutoNum type="arabicPeriod" startAt="4"/>
            </a:pPr>
            <a:endParaRPr lang="tr-TR" altLang="tr-TR" dirty="0"/>
          </a:p>
          <a:p>
            <a:endParaRPr lang="tr-TR" dirty="0"/>
          </a:p>
        </p:txBody>
      </p:sp>
      <p:sp>
        <p:nvSpPr>
          <p:cNvPr id="4" name="Altbilgi Yer Tutucusu 3"/>
          <p:cNvSpPr>
            <a:spLocks noGrp="1"/>
          </p:cNvSpPr>
          <p:nvPr>
            <p:ph type="ftr" sz="quarter" idx="11"/>
          </p:nvPr>
        </p:nvSpPr>
        <p:spPr/>
        <p:txBody>
          <a:bodyPr/>
          <a:lstStyle/>
          <a:p>
            <a:r>
              <a:rPr lang="tr-TR" smtClean="0"/>
              <a:t>Çankırı Karatekin Üniversitesi - 2014</a:t>
            </a:r>
            <a:endParaRPr lang="tr-TR"/>
          </a:p>
        </p:txBody>
      </p:sp>
    </p:spTree>
    <p:extLst>
      <p:ext uri="{BB962C8B-B14F-4D97-AF65-F5344CB8AC3E}">
        <p14:creationId xmlns:p14="http://schemas.microsoft.com/office/powerpoint/2010/main" val="849958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YAZILIM NEDİR?</a:t>
            </a:r>
            <a:endParaRPr lang="tr-TR" dirty="0"/>
          </a:p>
        </p:txBody>
      </p:sp>
      <p:sp>
        <p:nvSpPr>
          <p:cNvPr id="3" name="İçerik Yer Tutucusu 2"/>
          <p:cNvSpPr>
            <a:spLocks noGrp="1"/>
          </p:cNvSpPr>
          <p:nvPr>
            <p:ph idx="1"/>
          </p:nvPr>
        </p:nvSpPr>
        <p:spPr>
          <a:xfrm>
            <a:off x="628650" y="1825625"/>
            <a:ext cx="8081010" cy="4351338"/>
          </a:xfrm>
        </p:spPr>
        <p:txBody>
          <a:bodyPr>
            <a:normAutofit/>
          </a:bodyPr>
          <a:lstStyle/>
          <a:p>
            <a:pPr marL="0" indent="0" algn="just">
              <a:buNone/>
            </a:pPr>
            <a:r>
              <a:rPr lang="tr-TR" altLang="tr-TR" sz="2000" dirty="0">
                <a:solidFill>
                  <a:srgbClr val="FF0000"/>
                </a:solidFill>
                <a:effectLst>
                  <a:outerShdw blurRad="38100" dist="38100" dir="2700000" algn="tl">
                    <a:srgbClr val="000000">
                      <a:alpha val="43137"/>
                    </a:srgbClr>
                  </a:outerShdw>
                </a:effectLst>
              </a:rPr>
              <a:t>Yazılım : </a:t>
            </a:r>
            <a:r>
              <a:rPr lang="tr-TR" altLang="tr-TR" sz="2000" dirty="0" smtClean="0"/>
              <a:t>Değişik </a:t>
            </a:r>
            <a:r>
              <a:rPr lang="tr-TR" altLang="tr-TR" sz="2000" dirty="0"/>
              <a:t>ve çeşitli görevler yapma amaçlı tasarlanmış elektronik aygıtların birbirleriyle haberleşebilmesini ve uyumunu sağlayarak görevlerini ya da </a:t>
            </a:r>
            <a:r>
              <a:rPr lang="tr-TR" altLang="tr-TR" sz="2000" dirty="0" smtClean="0"/>
              <a:t>kullanılabilirliklerini geliştirmeye </a:t>
            </a:r>
            <a:r>
              <a:rPr lang="tr-TR" altLang="tr-TR" sz="2000" dirty="0"/>
              <a:t>yarayan makine komutlarıdır</a:t>
            </a:r>
            <a:r>
              <a:rPr lang="tr-TR" altLang="tr-TR" sz="2000" dirty="0" smtClean="0"/>
              <a:t>.</a:t>
            </a:r>
          </a:p>
          <a:p>
            <a:pPr marL="0" indent="0" algn="just">
              <a:buNone/>
            </a:pPr>
            <a:endParaRPr lang="tr-TR" altLang="tr-TR" sz="2000" dirty="0"/>
          </a:p>
          <a:p>
            <a:pPr marL="0" indent="0" algn="just">
              <a:buNone/>
            </a:pPr>
            <a:r>
              <a:rPr lang="tr-TR" altLang="tr-TR" sz="2000" dirty="0" smtClean="0"/>
              <a:t>	Yazılım</a:t>
            </a:r>
            <a:r>
              <a:rPr lang="tr-TR" altLang="tr-TR" sz="2000" dirty="0"/>
              <a:t>, elektronik aygıtların belirli bir işi yapmasını sağlayan programların tümüne verilen isimdir. Bir başka deyişle, var olan bir problemi çözmek amacıyla bilgisayar dili kullanılarak oluşturulmuş anlamlı anlatımlar bütünüdür.</a:t>
            </a:r>
          </a:p>
          <a:p>
            <a:endParaRPr lang="tr-TR" sz="2000" dirty="0"/>
          </a:p>
        </p:txBody>
      </p:sp>
      <p:sp>
        <p:nvSpPr>
          <p:cNvPr id="4" name="Altbilgi Yer Tutucusu 3"/>
          <p:cNvSpPr>
            <a:spLocks noGrp="1"/>
          </p:cNvSpPr>
          <p:nvPr>
            <p:ph type="ftr" sz="quarter" idx="11"/>
          </p:nvPr>
        </p:nvSpPr>
        <p:spPr/>
        <p:txBody>
          <a:bodyPr/>
          <a:lstStyle/>
          <a:p>
            <a:r>
              <a:rPr lang="tr-TR" smtClean="0"/>
              <a:t>Çankırı Karatekin Üniversitesi - 2014</a:t>
            </a:r>
            <a:endParaRPr lang="tr-TR"/>
          </a:p>
        </p:txBody>
      </p:sp>
    </p:spTree>
    <p:extLst>
      <p:ext uri="{BB962C8B-B14F-4D97-AF65-F5344CB8AC3E}">
        <p14:creationId xmlns:p14="http://schemas.microsoft.com/office/powerpoint/2010/main" val="1647985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YAZILIM ÇEŞİTLERİ</a:t>
            </a:r>
            <a:endParaRPr lang="tr-TR" dirty="0"/>
          </a:p>
        </p:txBody>
      </p:sp>
      <p:sp>
        <p:nvSpPr>
          <p:cNvPr id="3" name="İçerik Yer Tutucusu 2"/>
          <p:cNvSpPr>
            <a:spLocks noGrp="1"/>
          </p:cNvSpPr>
          <p:nvPr>
            <p:ph idx="1"/>
          </p:nvPr>
        </p:nvSpPr>
        <p:spPr/>
        <p:txBody>
          <a:bodyPr>
            <a:normAutofit fontScale="85000" lnSpcReduction="20000"/>
          </a:bodyPr>
          <a:lstStyle/>
          <a:p>
            <a:pPr algn="just"/>
            <a:r>
              <a:rPr lang="tr-TR" altLang="tr-TR" dirty="0"/>
              <a:t>Bilgisayar yazılımları genel olarak 3 ana grupta incelenebilir. Bunlar;</a:t>
            </a:r>
          </a:p>
          <a:p>
            <a:pPr algn="just"/>
            <a:endParaRPr lang="tr-TR" altLang="tr-TR" dirty="0"/>
          </a:p>
          <a:p>
            <a:pPr algn="just"/>
            <a:r>
              <a:rPr lang="tr-TR" altLang="tr-TR" dirty="0" smtClean="0">
                <a:solidFill>
                  <a:srgbClr val="FF0000"/>
                </a:solidFill>
                <a:effectLst>
                  <a:outerShdw blurRad="38100" dist="38100" dir="2700000" algn="tl">
                    <a:srgbClr val="000000">
                      <a:alpha val="43137"/>
                    </a:srgbClr>
                  </a:outerShdw>
                </a:effectLst>
              </a:rPr>
              <a:t>Sistem </a:t>
            </a:r>
            <a:r>
              <a:rPr lang="tr-TR" altLang="tr-TR" dirty="0">
                <a:solidFill>
                  <a:srgbClr val="FF0000"/>
                </a:solidFill>
                <a:effectLst>
                  <a:outerShdw blurRad="38100" dist="38100" dir="2700000" algn="tl">
                    <a:srgbClr val="000000">
                      <a:alpha val="43137"/>
                    </a:srgbClr>
                  </a:outerShdw>
                </a:effectLst>
              </a:rPr>
              <a:t>Yazılımları (</a:t>
            </a:r>
            <a:r>
              <a:rPr lang="tr-TR" altLang="tr-TR" dirty="0" err="1">
                <a:solidFill>
                  <a:srgbClr val="FF0000"/>
                </a:solidFill>
                <a:effectLst>
                  <a:outerShdw blurRad="38100" dist="38100" dir="2700000" algn="tl">
                    <a:srgbClr val="000000">
                      <a:alpha val="43137"/>
                    </a:srgbClr>
                  </a:outerShdw>
                </a:effectLst>
              </a:rPr>
              <a:t>System</a:t>
            </a:r>
            <a:r>
              <a:rPr lang="tr-TR" altLang="tr-TR" dirty="0">
                <a:solidFill>
                  <a:srgbClr val="FF0000"/>
                </a:solidFill>
                <a:effectLst>
                  <a:outerShdw blurRad="38100" dist="38100" dir="2700000" algn="tl">
                    <a:srgbClr val="000000">
                      <a:alpha val="43137"/>
                    </a:srgbClr>
                  </a:outerShdw>
                </a:effectLst>
              </a:rPr>
              <a:t> Software):</a:t>
            </a:r>
            <a:r>
              <a:rPr lang="tr-TR" altLang="tr-TR" dirty="0"/>
              <a:t> Bilgisayarın kendisinin işletilmesini sağlayan, işletim sistemi, derleyiciler (</a:t>
            </a:r>
            <a:r>
              <a:rPr lang="tr-TR" altLang="tr-TR" dirty="0" err="1"/>
              <a:t>compilers</a:t>
            </a:r>
            <a:r>
              <a:rPr lang="tr-TR" altLang="tr-TR" dirty="0"/>
              <a:t>) (Yazılım programında, yazılan programı makine diline çeviren program), çeşitli donatılar (</a:t>
            </a:r>
            <a:r>
              <a:rPr lang="tr-TR" altLang="tr-TR" dirty="0" err="1"/>
              <a:t>facility</a:t>
            </a:r>
            <a:r>
              <a:rPr lang="tr-TR" altLang="tr-TR" dirty="0"/>
              <a:t>) gibi yazılımlardır. Windows, </a:t>
            </a:r>
            <a:r>
              <a:rPr lang="tr-TR" altLang="tr-TR" dirty="0" err="1"/>
              <a:t>Pardus</a:t>
            </a:r>
            <a:r>
              <a:rPr lang="tr-TR" altLang="tr-TR" dirty="0"/>
              <a:t>, </a:t>
            </a:r>
            <a:r>
              <a:rPr lang="tr-TR" altLang="tr-TR" dirty="0" err="1"/>
              <a:t>Android</a:t>
            </a:r>
            <a:r>
              <a:rPr lang="tr-TR" altLang="tr-TR" dirty="0"/>
              <a:t>, </a:t>
            </a:r>
            <a:r>
              <a:rPr lang="tr-TR" altLang="tr-TR" dirty="0" smtClean="0"/>
              <a:t>vb.</a:t>
            </a:r>
          </a:p>
          <a:p>
            <a:pPr algn="just"/>
            <a:endParaRPr lang="tr-TR" altLang="tr-TR" b="1" dirty="0"/>
          </a:p>
          <a:p>
            <a:pPr algn="just"/>
            <a:r>
              <a:rPr lang="tr-TR" altLang="tr-TR" dirty="0" smtClean="0">
                <a:solidFill>
                  <a:srgbClr val="FF0000"/>
                </a:solidFill>
                <a:effectLst>
                  <a:outerShdw blurRad="38100" dist="38100" dir="2700000" algn="tl">
                    <a:srgbClr val="000000">
                      <a:alpha val="43137"/>
                    </a:srgbClr>
                  </a:outerShdw>
                </a:effectLst>
              </a:rPr>
              <a:t>Uygulama </a:t>
            </a:r>
            <a:r>
              <a:rPr lang="tr-TR" altLang="tr-TR" dirty="0">
                <a:solidFill>
                  <a:srgbClr val="FF0000"/>
                </a:solidFill>
                <a:effectLst>
                  <a:outerShdw blurRad="38100" dist="38100" dir="2700000" algn="tl">
                    <a:srgbClr val="000000">
                      <a:alpha val="43137"/>
                    </a:srgbClr>
                  </a:outerShdw>
                </a:effectLst>
              </a:rPr>
              <a:t>Yazılımları (Application Software):</a:t>
            </a:r>
            <a:r>
              <a:rPr lang="tr-TR" altLang="tr-TR" b="1" dirty="0"/>
              <a:t> </a:t>
            </a:r>
            <a:r>
              <a:rPr lang="tr-TR" altLang="tr-TR" dirty="0"/>
              <a:t>Bu kullanıcıların işlerine çözüm sağlayan örneğin çek, senet, stok kontrol, bordro, kütüphane kayıtlarını tutan programlar, bankalardaki müşterilerin para hesaplarını tutan programlar vs. gibi yazılımlardır. Örneğin </a:t>
            </a:r>
            <a:r>
              <a:rPr lang="tr-TR" altLang="tr-TR" dirty="0" err="1"/>
              <a:t>Winrar</a:t>
            </a:r>
            <a:r>
              <a:rPr lang="tr-TR" altLang="tr-TR" dirty="0"/>
              <a:t>, </a:t>
            </a:r>
            <a:r>
              <a:rPr lang="tr-TR" altLang="tr-TR" dirty="0" smtClean="0"/>
              <a:t>Word, </a:t>
            </a:r>
            <a:r>
              <a:rPr lang="tr-TR" altLang="tr-TR" dirty="0" err="1" smtClean="0"/>
              <a:t>Chrome</a:t>
            </a:r>
            <a:r>
              <a:rPr lang="tr-TR" altLang="tr-TR" dirty="0" smtClean="0"/>
              <a:t>, Messenger, vb.</a:t>
            </a:r>
          </a:p>
          <a:p>
            <a:pPr algn="just"/>
            <a:endParaRPr lang="tr-TR" altLang="tr-TR" b="1" dirty="0"/>
          </a:p>
          <a:p>
            <a:pPr algn="just"/>
            <a:r>
              <a:rPr lang="tr-TR" altLang="tr-TR" dirty="0" smtClean="0">
                <a:solidFill>
                  <a:srgbClr val="FF0000"/>
                </a:solidFill>
                <a:effectLst>
                  <a:outerShdw blurRad="38100" dist="38100" dir="2700000" algn="tl">
                    <a:srgbClr val="000000">
                      <a:alpha val="43137"/>
                    </a:srgbClr>
                  </a:outerShdw>
                </a:effectLst>
              </a:rPr>
              <a:t>Çevirici </a:t>
            </a:r>
            <a:r>
              <a:rPr lang="tr-TR" altLang="tr-TR" dirty="0">
                <a:solidFill>
                  <a:srgbClr val="FF0000"/>
                </a:solidFill>
                <a:effectLst>
                  <a:outerShdw blurRad="38100" dist="38100" dir="2700000" algn="tl">
                    <a:srgbClr val="000000">
                      <a:alpha val="43137"/>
                    </a:srgbClr>
                  </a:outerShdw>
                </a:effectLst>
              </a:rPr>
              <a:t>Yazılımlar:</a:t>
            </a:r>
            <a:r>
              <a:rPr lang="tr-TR" altLang="tr-TR" dirty="0"/>
              <a:t> Herhangi bir dilde yazılan programı makine diline çeviren yazılımlardır. Örneğin C , Pascal, </a:t>
            </a:r>
            <a:r>
              <a:rPr lang="tr-TR" altLang="tr-TR" dirty="0" err="1"/>
              <a:t>Java,vb</a:t>
            </a:r>
            <a:r>
              <a:rPr lang="tr-TR" altLang="tr-TR" dirty="0"/>
              <a:t>.</a:t>
            </a:r>
          </a:p>
        </p:txBody>
      </p:sp>
      <p:sp>
        <p:nvSpPr>
          <p:cNvPr id="4" name="Altbilgi Yer Tutucusu 3"/>
          <p:cNvSpPr>
            <a:spLocks noGrp="1"/>
          </p:cNvSpPr>
          <p:nvPr>
            <p:ph type="ftr" sz="quarter" idx="11"/>
          </p:nvPr>
        </p:nvSpPr>
        <p:spPr/>
        <p:txBody>
          <a:bodyPr/>
          <a:lstStyle/>
          <a:p>
            <a:r>
              <a:rPr lang="tr-TR" smtClean="0"/>
              <a:t>Çankırı Karatekin Üniversitesi - 2014</a:t>
            </a:r>
            <a:endParaRPr lang="tr-TR"/>
          </a:p>
        </p:txBody>
      </p:sp>
    </p:spTree>
    <p:extLst>
      <p:ext uri="{BB962C8B-B14F-4D97-AF65-F5344CB8AC3E}">
        <p14:creationId xmlns:p14="http://schemas.microsoft.com/office/powerpoint/2010/main" val="40238522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ALGORİTMALARIN YAZILIM GELİŞTİRME SÜRECİNDEKİ YERİ</a:t>
            </a:r>
            <a:endParaRPr lang="tr-TR" dirty="0"/>
          </a:p>
        </p:txBody>
      </p:sp>
      <p:sp>
        <p:nvSpPr>
          <p:cNvPr id="3" name="İçerik Yer Tutucusu 2"/>
          <p:cNvSpPr>
            <a:spLocks noGrp="1"/>
          </p:cNvSpPr>
          <p:nvPr>
            <p:ph idx="1"/>
          </p:nvPr>
        </p:nvSpPr>
        <p:spPr/>
        <p:txBody>
          <a:bodyPr>
            <a:normAutofit/>
          </a:bodyPr>
          <a:lstStyle/>
          <a:p>
            <a:pPr marL="0" indent="0" fontAlgn="auto">
              <a:spcBef>
                <a:spcPts val="0"/>
              </a:spcBef>
              <a:spcAft>
                <a:spcPts val="0"/>
              </a:spcAft>
              <a:buNone/>
              <a:defRPr/>
            </a:pPr>
            <a:r>
              <a:rPr lang="tr-TR" sz="2000" dirty="0"/>
              <a:t>Bir yazılımı geliştirmek için temel olarak şu adımları uygulamak gerekir;</a:t>
            </a:r>
          </a:p>
          <a:p>
            <a:pPr fontAlgn="auto">
              <a:spcBef>
                <a:spcPts val="0"/>
              </a:spcBef>
              <a:spcAft>
                <a:spcPts val="0"/>
              </a:spcAft>
              <a:defRPr/>
            </a:pPr>
            <a:endParaRPr lang="tr-TR" sz="2000" dirty="0"/>
          </a:p>
          <a:p>
            <a:pPr marL="342900" indent="-342900" algn="just" fontAlgn="auto">
              <a:spcBef>
                <a:spcPts val="0"/>
              </a:spcBef>
              <a:spcAft>
                <a:spcPts val="0"/>
              </a:spcAft>
              <a:buFontTx/>
              <a:buAutoNum type="arabicPeriod"/>
              <a:defRPr/>
            </a:pPr>
            <a:r>
              <a:rPr lang="tr-TR" sz="2000" dirty="0">
                <a:solidFill>
                  <a:srgbClr val="FF0000"/>
                </a:solidFill>
                <a:effectLst>
                  <a:outerShdw blurRad="38100" dist="38100" dir="2700000" algn="tl">
                    <a:srgbClr val="000000">
                      <a:alpha val="43137"/>
                    </a:srgbClr>
                  </a:outerShdw>
                </a:effectLst>
              </a:rPr>
              <a:t>Analiz:</a:t>
            </a:r>
            <a:r>
              <a:rPr lang="tr-TR" sz="2000" dirty="0">
                <a:effectLst>
                  <a:outerShdw blurRad="38100" dist="38100" dir="2700000" algn="tl">
                    <a:srgbClr val="000000">
                      <a:alpha val="43137"/>
                    </a:srgbClr>
                  </a:outerShdw>
                </a:effectLst>
              </a:rPr>
              <a:t> </a:t>
            </a:r>
            <a:r>
              <a:rPr lang="tr-TR" sz="2000" dirty="0"/>
              <a:t>Müşterinin gereksinimlerinin belirlendiği, bu gereksinimlerin çözümlediği ve çerçevelendiği aşamadır. Bu aşamada yazılımın ne yapacağı, hangi ihtiyacı karşılayacağı hangi problemi çözeceği belirlenir. </a:t>
            </a:r>
            <a:endParaRPr lang="tr-TR" sz="2000" dirty="0" smtClean="0"/>
          </a:p>
          <a:p>
            <a:pPr marL="342900" indent="-342900" algn="just" fontAlgn="auto">
              <a:spcBef>
                <a:spcPts val="0"/>
              </a:spcBef>
              <a:spcAft>
                <a:spcPts val="0"/>
              </a:spcAft>
              <a:buFontTx/>
              <a:buAutoNum type="arabicPeriod"/>
              <a:defRPr/>
            </a:pPr>
            <a:endParaRPr lang="tr-TR" sz="2000" dirty="0">
              <a:solidFill>
                <a:srgbClr val="FF0000"/>
              </a:solidFill>
            </a:endParaRPr>
          </a:p>
          <a:p>
            <a:pPr marL="342900" indent="-342900" algn="just" fontAlgn="auto">
              <a:spcBef>
                <a:spcPts val="0"/>
              </a:spcBef>
              <a:spcAft>
                <a:spcPts val="0"/>
              </a:spcAft>
              <a:buFontTx/>
              <a:buAutoNum type="arabicPeriod"/>
              <a:defRPr/>
            </a:pPr>
            <a:r>
              <a:rPr lang="tr-TR" sz="2000" dirty="0" smtClean="0">
                <a:solidFill>
                  <a:srgbClr val="FF0000"/>
                </a:solidFill>
                <a:effectLst>
                  <a:outerShdw blurRad="38100" dist="38100" dir="2700000" algn="tl">
                    <a:srgbClr val="000000">
                      <a:alpha val="43137"/>
                    </a:srgbClr>
                  </a:outerShdw>
                </a:effectLst>
              </a:rPr>
              <a:t>Tasarım</a:t>
            </a:r>
            <a:r>
              <a:rPr lang="tr-TR" sz="2000" dirty="0">
                <a:solidFill>
                  <a:srgbClr val="FF0000"/>
                </a:solidFill>
                <a:effectLst>
                  <a:outerShdw blurRad="38100" dist="38100" dir="2700000" algn="tl">
                    <a:srgbClr val="000000">
                      <a:alpha val="43137"/>
                    </a:srgbClr>
                  </a:outerShdw>
                </a:effectLst>
              </a:rPr>
              <a:t>:</a:t>
            </a:r>
            <a:r>
              <a:rPr lang="tr-TR" sz="2000" dirty="0">
                <a:effectLst>
                  <a:outerShdw blurRad="38100" dist="38100" dir="2700000" algn="tl">
                    <a:srgbClr val="000000">
                      <a:alpha val="43137"/>
                    </a:srgbClr>
                  </a:outerShdw>
                </a:effectLst>
              </a:rPr>
              <a:t> </a:t>
            </a:r>
            <a:r>
              <a:rPr lang="tr-TR" sz="2000" dirty="0"/>
              <a:t>Analizle belirlenen yazılımın en uygun şekilde nasıl gerçekleştirilebileceğinin belirlenmesidir. Müşterinin gereksinimlerine ve koşullara bakılarak hangi programlama dili, teknoloji, mimari, araç vb. kullanılarak, çözümün planının ve mimarisinin tasarlanmasıdır.</a:t>
            </a:r>
          </a:p>
          <a:p>
            <a:endParaRPr lang="tr-TR" dirty="0"/>
          </a:p>
        </p:txBody>
      </p:sp>
      <p:sp>
        <p:nvSpPr>
          <p:cNvPr id="4" name="Altbilgi Yer Tutucusu 3"/>
          <p:cNvSpPr>
            <a:spLocks noGrp="1"/>
          </p:cNvSpPr>
          <p:nvPr>
            <p:ph type="ftr" sz="quarter" idx="11"/>
          </p:nvPr>
        </p:nvSpPr>
        <p:spPr/>
        <p:txBody>
          <a:bodyPr/>
          <a:lstStyle/>
          <a:p>
            <a:r>
              <a:rPr lang="tr-TR" smtClean="0"/>
              <a:t>Çankırı Karatekin Üniversitesi - 2014</a:t>
            </a:r>
            <a:endParaRPr lang="tr-TR"/>
          </a:p>
        </p:txBody>
      </p:sp>
    </p:spTree>
    <p:extLst>
      <p:ext uri="{BB962C8B-B14F-4D97-AF65-F5344CB8AC3E}">
        <p14:creationId xmlns:p14="http://schemas.microsoft.com/office/powerpoint/2010/main" val="26640153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ALGORİTMALARIN YAZILIM GELİŞTİRME SÜRECİNDEKİ YERİ</a:t>
            </a:r>
          </a:p>
        </p:txBody>
      </p:sp>
      <p:sp>
        <p:nvSpPr>
          <p:cNvPr id="3" name="İçerik Yer Tutucusu 2"/>
          <p:cNvSpPr>
            <a:spLocks noGrp="1"/>
          </p:cNvSpPr>
          <p:nvPr>
            <p:ph idx="1"/>
          </p:nvPr>
        </p:nvSpPr>
        <p:spPr/>
        <p:txBody>
          <a:bodyPr>
            <a:normAutofit/>
          </a:bodyPr>
          <a:lstStyle/>
          <a:p>
            <a:pPr marL="514350" indent="-514350" fontAlgn="auto">
              <a:spcBef>
                <a:spcPts val="0"/>
              </a:spcBef>
              <a:spcAft>
                <a:spcPts val="0"/>
              </a:spcAft>
              <a:buFont typeface="+mj-lt"/>
              <a:buAutoNum type="arabicPeriod" startAt="3"/>
              <a:defRPr/>
            </a:pPr>
            <a:endParaRPr lang="tr-TR" sz="2200" dirty="0" smtClean="0">
              <a:solidFill>
                <a:srgbClr val="FF0000"/>
              </a:solidFill>
            </a:endParaRPr>
          </a:p>
          <a:p>
            <a:pPr marL="514350" indent="-514350" algn="just" fontAlgn="auto">
              <a:spcBef>
                <a:spcPts val="0"/>
              </a:spcBef>
              <a:spcAft>
                <a:spcPts val="0"/>
              </a:spcAft>
              <a:buFont typeface="+mj-lt"/>
              <a:buAutoNum type="arabicPeriod" startAt="3"/>
              <a:defRPr/>
            </a:pPr>
            <a:r>
              <a:rPr lang="tr-TR" sz="2000" dirty="0" smtClean="0">
                <a:solidFill>
                  <a:srgbClr val="FF0000"/>
                </a:solidFill>
                <a:effectLst>
                  <a:outerShdw blurRad="38100" dist="38100" dir="2700000" algn="tl">
                    <a:srgbClr val="000000">
                      <a:alpha val="43137"/>
                    </a:srgbClr>
                  </a:outerShdw>
                </a:effectLst>
              </a:rPr>
              <a:t>Geliştirme</a:t>
            </a:r>
            <a:r>
              <a:rPr lang="tr-TR" sz="2000" dirty="0" smtClean="0">
                <a:solidFill>
                  <a:srgbClr val="FF0000"/>
                </a:solidFill>
              </a:rPr>
              <a:t>:</a:t>
            </a:r>
            <a:r>
              <a:rPr lang="tr-TR" sz="2000" dirty="0" smtClean="0"/>
              <a:t> Tasarımın artık hayata geçirilmeye başlandığı aşamadır. Kodlama bu aşamada yapılır. Bu aşamada </a:t>
            </a:r>
            <a:r>
              <a:rPr lang="tr-TR" sz="2000" dirty="0" err="1" smtClean="0"/>
              <a:t>arayüz</a:t>
            </a:r>
            <a:r>
              <a:rPr lang="tr-TR" sz="2000" dirty="0" smtClean="0"/>
              <a:t> tasarımları ve çeşitli ayarlamalar da yapılır.</a:t>
            </a:r>
          </a:p>
          <a:p>
            <a:pPr marL="514350" indent="-514350" algn="just" fontAlgn="auto">
              <a:spcBef>
                <a:spcPts val="0"/>
              </a:spcBef>
              <a:spcAft>
                <a:spcPts val="0"/>
              </a:spcAft>
              <a:buFont typeface="+mj-lt"/>
              <a:buAutoNum type="arabicPeriod" startAt="3"/>
              <a:defRPr/>
            </a:pPr>
            <a:endParaRPr lang="tr-TR" sz="2000" dirty="0">
              <a:solidFill>
                <a:srgbClr val="FF0000"/>
              </a:solidFill>
              <a:effectLst>
                <a:outerShdw blurRad="38100" dist="38100" dir="2700000" algn="tl">
                  <a:srgbClr val="000000">
                    <a:alpha val="43137"/>
                  </a:srgbClr>
                </a:outerShdw>
              </a:effectLst>
            </a:endParaRPr>
          </a:p>
          <a:p>
            <a:pPr marL="514350" indent="-514350" algn="just" fontAlgn="auto">
              <a:spcBef>
                <a:spcPts val="0"/>
              </a:spcBef>
              <a:spcAft>
                <a:spcPts val="0"/>
              </a:spcAft>
              <a:buFont typeface="+mj-lt"/>
              <a:buAutoNum type="arabicPeriod" startAt="3"/>
              <a:defRPr/>
            </a:pPr>
            <a:r>
              <a:rPr lang="tr-TR" sz="2000" dirty="0" smtClean="0">
                <a:solidFill>
                  <a:srgbClr val="FF0000"/>
                </a:solidFill>
                <a:effectLst>
                  <a:outerShdw blurRad="38100" dist="38100" dir="2700000" algn="tl">
                    <a:srgbClr val="000000">
                      <a:alpha val="43137"/>
                    </a:srgbClr>
                  </a:outerShdw>
                </a:effectLst>
              </a:rPr>
              <a:t>Hatalardan </a:t>
            </a:r>
            <a:r>
              <a:rPr lang="tr-TR" sz="2000" dirty="0">
                <a:solidFill>
                  <a:srgbClr val="FF0000"/>
                </a:solidFill>
                <a:effectLst>
                  <a:outerShdw blurRad="38100" dist="38100" dir="2700000" algn="tl">
                    <a:srgbClr val="000000">
                      <a:alpha val="43137"/>
                    </a:srgbClr>
                  </a:outerShdw>
                </a:effectLst>
              </a:rPr>
              <a:t>Arındırma:</a:t>
            </a:r>
            <a:r>
              <a:rPr lang="tr-TR" sz="2000" dirty="0">
                <a:effectLst>
                  <a:outerShdw blurRad="38100" dist="38100" dir="2700000" algn="tl">
                    <a:srgbClr val="000000">
                      <a:alpha val="43137"/>
                    </a:srgbClr>
                  </a:outerShdw>
                </a:effectLst>
              </a:rPr>
              <a:t> </a:t>
            </a:r>
            <a:r>
              <a:rPr lang="tr-TR" sz="2000" dirty="0"/>
              <a:t>Geliştirme aşamasında ortaya çıkan </a:t>
            </a:r>
            <a:r>
              <a:rPr lang="tr-TR" sz="2000" dirty="0" err="1"/>
              <a:t>arayüz</a:t>
            </a:r>
            <a:r>
              <a:rPr lang="tr-TR" sz="2000" dirty="0"/>
              <a:t>, kod, </a:t>
            </a:r>
            <a:r>
              <a:rPr lang="tr-TR" sz="2000" dirty="0" smtClean="0"/>
              <a:t>veri tabanı</a:t>
            </a:r>
            <a:r>
              <a:rPr lang="tr-TR" sz="2000" dirty="0"/>
              <a:t>, doküman gibi ürünlerin istenilen şeye uygun olup olmadığı test edilir. Eğer yazılımın çeşitli bölümlerinde hatalar bulunuyorsa</a:t>
            </a:r>
            <a:r>
              <a:rPr lang="tr-TR" sz="2000" dirty="0" smtClean="0"/>
              <a:t>, bu </a:t>
            </a:r>
            <a:r>
              <a:rPr lang="tr-TR" sz="2000" dirty="0"/>
              <a:t>hatalar düzeltilerek yeniden test edilir. </a:t>
            </a:r>
          </a:p>
          <a:p>
            <a:endParaRPr lang="tr-TR" dirty="0"/>
          </a:p>
        </p:txBody>
      </p:sp>
      <p:sp>
        <p:nvSpPr>
          <p:cNvPr id="4" name="Altbilgi Yer Tutucusu 3"/>
          <p:cNvSpPr>
            <a:spLocks noGrp="1"/>
          </p:cNvSpPr>
          <p:nvPr>
            <p:ph type="ftr" sz="quarter" idx="11"/>
          </p:nvPr>
        </p:nvSpPr>
        <p:spPr/>
        <p:txBody>
          <a:bodyPr/>
          <a:lstStyle/>
          <a:p>
            <a:r>
              <a:rPr lang="tr-TR" smtClean="0"/>
              <a:t>Çankırı Karatekin Üniversitesi - 2014</a:t>
            </a:r>
            <a:endParaRPr lang="tr-TR"/>
          </a:p>
        </p:txBody>
      </p:sp>
    </p:spTree>
    <p:extLst>
      <p:ext uri="{BB962C8B-B14F-4D97-AF65-F5344CB8AC3E}">
        <p14:creationId xmlns:p14="http://schemas.microsoft.com/office/powerpoint/2010/main" val="34636002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ALGORİTMALARIN YAZILIM GELİŞTİRME SÜRECİNDEKİ YERİ</a:t>
            </a:r>
          </a:p>
        </p:txBody>
      </p:sp>
      <p:sp>
        <p:nvSpPr>
          <p:cNvPr id="3" name="İçerik Yer Tutucusu 2"/>
          <p:cNvSpPr>
            <a:spLocks noGrp="1"/>
          </p:cNvSpPr>
          <p:nvPr>
            <p:ph idx="1"/>
          </p:nvPr>
        </p:nvSpPr>
        <p:spPr/>
        <p:txBody>
          <a:bodyPr>
            <a:normAutofit/>
          </a:bodyPr>
          <a:lstStyle/>
          <a:p>
            <a:pPr marL="0" indent="0" algn="just">
              <a:buNone/>
            </a:pPr>
            <a:r>
              <a:rPr lang="tr-TR" altLang="tr-TR" sz="2200" dirty="0" smtClean="0"/>
              <a:t>	Algoritmalar </a:t>
            </a:r>
            <a:r>
              <a:rPr lang="tr-TR" altLang="tr-TR" sz="2200" dirty="0"/>
              <a:t>yazılım geliştirme sürecinde, programlamayla tasarım arasında bir yerde kalırlar. Büyük projelerde bazen yazılım mimarları karmaşık bir işin çözümü için önceden çalışarak çözümü bulur ve bunun algoritmasını oluştururlar. </a:t>
            </a:r>
          </a:p>
          <a:p>
            <a:pPr marL="0" indent="0" algn="just">
              <a:buNone/>
            </a:pPr>
            <a:r>
              <a:rPr lang="tr-TR" altLang="tr-TR" sz="2200" dirty="0"/>
              <a:t>	</a:t>
            </a:r>
          </a:p>
          <a:p>
            <a:pPr marL="0" indent="0" algn="just">
              <a:buNone/>
            </a:pPr>
            <a:r>
              <a:rPr lang="tr-TR" altLang="tr-TR" sz="2200" dirty="0"/>
              <a:t>	Daha sonrada yazılımcı bu algoritmayı alarak programlar. Orta ve küçük çaplı projelerde yazılımcı kendi algoritmasını kendisi belirler ve programını buna göre yazar. </a:t>
            </a:r>
          </a:p>
          <a:p>
            <a:pPr algn="just"/>
            <a:endParaRPr lang="tr-TR" altLang="tr-TR" sz="2200" dirty="0"/>
          </a:p>
          <a:p>
            <a:pPr marL="0" indent="0" algn="just">
              <a:buNone/>
            </a:pPr>
            <a:endParaRPr lang="tr-TR" dirty="0"/>
          </a:p>
        </p:txBody>
      </p:sp>
      <p:sp>
        <p:nvSpPr>
          <p:cNvPr id="4" name="Altbilgi Yer Tutucusu 3"/>
          <p:cNvSpPr>
            <a:spLocks noGrp="1"/>
          </p:cNvSpPr>
          <p:nvPr>
            <p:ph type="ftr" sz="quarter" idx="11"/>
          </p:nvPr>
        </p:nvSpPr>
        <p:spPr/>
        <p:txBody>
          <a:bodyPr/>
          <a:lstStyle/>
          <a:p>
            <a:r>
              <a:rPr lang="tr-TR" smtClean="0"/>
              <a:t>Çankırı Karatekin Üniversitesi - 2014</a:t>
            </a:r>
            <a:endParaRPr lang="tr-TR"/>
          </a:p>
        </p:txBody>
      </p:sp>
    </p:spTree>
    <p:extLst>
      <p:ext uri="{BB962C8B-B14F-4D97-AF65-F5344CB8AC3E}">
        <p14:creationId xmlns:p14="http://schemas.microsoft.com/office/powerpoint/2010/main" val="207521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ALGORİTMALARIN YAZILIM GELİŞTİRME SÜRECİNDEKİ YERİ</a:t>
            </a:r>
          </a:p>
        </p:txBody>
      </p:sp>
      <p:sp>
        <p:nvSpPr>
          <p:cNvPr id="3" name="İçerik Yer Tutucusu 2"/>
          <p:cNvSpPr>
            <a:spLocks noGrp="1"/>
          </p:cNvSpPr>
          <p:nvPr>
            <p:ph idx="1"/>
          </p:nvPr>
        </p:nvSpPr>
        <p:spPr/>
        <p:txBody>
          <a:bodyPr/>
          <a:lstStyle/>
          <a:p>
            <a:pPr marL="0" indent="0" algn="just">
              <a:buNone/>
            </a:pPr>
            <a:r>
              <a:rPr lang="tr-TR" altLang="tr-TR" dirty="0" smtClean="0"/>
              <a:t>	</a:t>
            </a:r>
          </a:p>
          <a:p>
            <a:pPr marL="0" indent="0" algn="just">
              <a:buNone/>
            </a:pPr>
            <a:r>
              <a:rPr lang="tr-TR" altLang="tr-TR" sz="2000" dirty="0"/>
              <a:t>	</a:t>
            </a:r>
            <a:r>
              <a:rPr lang="tr-TR" altLang="tr-TR" sz="2000" dirty="0" smtClean="0"/>
              <a:t>Günümüzde </a:t>
            </a:r>
            <a:r>
              <a:rPr lang="tr-TR" altLang="tr-TR" sz="2000" dirty="0"/>
              <a:t>artık standart iş yazılımları geliştirilirken yapılan işler için algoritma yazmadan direkt programlama yoluna gidilmektedir. </a:t>
            </a:r>
            <a:endParaRPr lang="tr-TR" altLang="tr-TR" sz="2000" dirty="0" smtClean="0"/>
          </a:p>
          <a:p>
            <a:pPr marL="0" indent="0" algn="just">
              <a:buNone/>
            </a:pPr>
            <a:r>
              <a:rPr lang="tr-TR" altLang="tr-TR" sz="2000" dirty="0"/>
              <a:t>	</a:t>
            </a:r>
            <a:r>
              <a:rPr lang="tr-TR" altLang="tr-TR" sz="2000" dirty="0" smtClean="0"/>
              <a:t>Fakat </a:t>
            </a:r>
            <a:r>
              <a:rPr lang="tr-TR" altLang="tr-TR" sz="2000" dirty="0"/>
              <a:t>karmaşık problemleri çözümlemek için mutlaka algoritmalara başvurulması gerekir. </a:t>
            </a:r>
          </a:p>
          <a:p>
            <a:pPr algn="just"/>
            <a:endParaRPr lang="tr-TR" sz="2000" dirty="0"/>
          </a:p>
        </p:txBody>
      </p:sp>
      <p:sp>
        <p:nvSpPr>
          <p:cNvPr id="4" name="Altbilgi Yer Tutucusu 3"/>
          <p:cNvSpPr>
            <a:spLocks noGrp="1"/>
          </p:cNvSpPr>
          <p:nvPr>
            <p:ph type="ftr" sz="quarter" idx="11"/>
          </p:nvPr>
        </p:nvSpPr>
        <p:spPr/>
        <p:txBody>
          <a:bodyPr/>
          <a:lstStyle/>
          <a:p>
            <a:r>
              <a:rPr lang="tr-TR" smtClean="0"/>
              <a:t>Çankırı Karatekin Üniversitesi - 2014</a:t>
            </a:r>
            <a:endParaRPr lang="tr-TR"/>
          </a:p>
        </p:txBody>
      </p:sp>
    </p:spTree>
    <p:extLst>
      <p:ext uri="{BB962C8B-B14F-4D97-AF65-F5344CB8AC3E}">
        <p14:creationId xmlns:p14="http://schemas.microsoft.com/office/powerpoint/2010/main" val="2656404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PROGRAMLAMA DİLLERİ</a:t>
            </a:r>
            <a:endParaRPr lang="tr-TR" dirty="0"/>
          </a:p>
        </p:txBody>
      </p:sp>
      <p:sp>
        <p:nvSpPr>
          <p:cNvPr id="3" name="İçerik Yer Tutucusu 2"/>
          <p:cNvSpPr>
            <a:spLocks noGrp="1"/>
          </p:cNvSpPr>
          <p:nvPr>
            <p:ph idx="1"/>
          </p:nvPr>
        </p:nvSpPr>
        <p:spPr/>
        <p:txBody>
          <a:bodyPr>
            <a:normAutofit/>
          </a:bodyPr>
          <a:lstStyle/>
          <a:p>
            <a:pPr marL="0" indent="0" algn="just" fontAlgn="auto">
              <a:spcBef>
                <a:spcPts val="0"/>
              </a:spcBef>
              <a:spcAft>
                <a:spcPts val="0"/>
              </a:spcAft>
              <a:buNone/>
              <a:defRPr/>
            </a:pPr>
            <a:endParaRPr lang="tr-TR" sz="2000" dirty="0" smtClean="0"/>
          </a:p>
          <a:p>
            <a:pPr marL="0" indent="0" algn="just" fontAlgn="auto">
              <a:spcBef>
                <a:spcPts val="0"/>
              </a:spcBef>
              <a:spcAft>
                <a:spcPts val="0"/>
              </a:spcAft>
              <a:buNone/>
              <a:defRPr/>
            </a:pPr>
            <a:r>
              <a:rPr lang="tr-TR" sz="2000" dirty="0"/>
              <a:t>	</a:t>
            </a:r>
            <a:r>
              <a:rPr lang="tr-TR" sz="2000" dirty="0" smtClean="0">
                <a:solidFill>
                  <a:srgbClr val="FF0000"/>
                </a:solidFill>
                <a:effectLst>
                  <a:outerShdw blurRad="38100" dist="38100" dir="2700000" algn="tl">
                    <a:srgbClr val="000000">
                      <a:alpha val="43137"/>
                    </a:srgbClr>
                  </a:outerShdw>
                </a:effectLst>
              </a:rPr>
              <a:t>Programlama </a:t>
            </a:r>
            <a:r>
              <a:rPr lang="tr-TR" sz="2000" dirty="0">
                <a:solidFill>
                  <a:srgbClr val="FF0000"/>
                </a:solidFill>
                <a:effectLst>
                  <a:outerShdw blurRad="38100" dist="38100" dir="2700000" algn="tl">
                    <a:srgbClr val="000000">
                      <a:alpha val="43137"/>
                    </a:srgbClr>
                  </a:outerShdw>
                </a:effectLst>
              </a:rPr>
              <a:t>dili: </a:t>
            </a:r>
            <a:r>
              <a:rPr lang="tr-TR" sz="2000" dirty="0"/>
              <a:t>Yazılımın bir algoritmayı ifade etmek amacıyla, bir bilgisayara ne yapmasının istendiğinin anlatıldığı bölümdür. </a:t>
            </a:r>
          </a:p>
          <a:p>
            <a:pPr marL="0" indent="0" algn="just" fontAlgn="auto">
              <a:spcBef>
                <a:spcPts val="0"/>
              </a:spcBef>
              <a:spcAft>
                <a:spcPts val="0"/>
              </a:spcAft>
              <a:buNone/>
              <a:defRPr/>
            </a:pPr>
            <a:r>
              <a:rPr lang="tr-TR" sz="2000" dirty="0"/>
              <a:t>	</a:t>
            </a:r>
          </a:p>
          <a:p>
            <a:pPr marL="0" indent="0" algn="just" fontAlgn="auto">
              <a:spcBef>
                <a:spcPts val="0"/>
              </a:spcBef>
              <a:spcAft>
                <a:spcPts val="0"/>
              </a:spcAft>
              <a:buNone/>
              <a:defRPr/>
            </a:pPr>
            <a:r>
              <a:rPr lang="tr-TR" sz="2000" dirty="0"/>
              <a:t>	Bu diller yazılımcının hangi veriler üzerinde işlem yapacağını, verilerin nasıl depolanacağını ve nasıl kullanılacağını, hangi koşullarda hangi işlemlerin tanımlanacağını tam olarak anlatılmasını sağlar</a:t>
            </a:r>
            <a:r>
              <a:rPr lang="tr-TR" sz="2000" dirty="0" smtClean="0"/>
              <a:t>.</a:t>
            </a:r>
          </a:p>
          <a:p>
            <a:pPr marL="0" indent="0" algn="just" fontAlgn="auto">
              <a:spcBef>
                <a:spcPts val="0"/>
              </a:spcBef>
              <a:spcAft>
                <a:spcPts val="0"/>
              </a:spcAft>
              <a:buNone/>
              <a:defRPr/>
            </a:pPr>
            <a:endParaRPr lang="tr-TR" sz="2000" dirty="0"/>
          </a:p>
          <a:p>
            <a:pPr marL="0" indent="0" algn="just" fontAlgn="auto">
              <a:spcBef>
                <a:spcPts val="0"/>
              </a:spcBef>
              <a:spcAft>
                <a:spcPts val="0"/>
              </a:spcAft>
              <a:buNone/>
              <a:defRPr/>
            </a:pPr>
            <a:r>
              <a:rPr lang="tr-TR" sz="2000" dirty="0" smtClean="0"/>
              <a:t>	Günümüzde çeşitli programlama dilleri ile geliştirilen yazılımlar sadece bilgisayarlar üzerinde değil, otomotiv, elektronik, telekomünikasyon,  vb. sektörlerde geliştirilen aygıtlar üzerinde de yaygın olarak kullanılmaktadır. </a:t>
            </a:r>
            <a:endParaRPr lang="tr-TR" sz="2000" dirty="0"/>
          </a:p>
          <a:p>
            <a:endParaRPr lang="tr-TR" dirty="0"/>
          </a:p>
        </p:txBody>
      </p:sp>
      <p:sp>
        <p:nvSpPr>
          <p:cNvPr id="4" name="Altbilgi Yer Tutucusu 3"/>
          <p:cNvSpPr>
            <a:spLocks noGrp="1"/>
          </p:cNvSpPr>
          <p:nvPr>
            <p:ph type="ftr" sz="quarter" idx="11"/>
          </p:nvPr>
        </p:nvSpPr>
        <p:spPr/>
        <p:txBody>
          <a:bodyPr/>
          <a:lstStyle/>
          <a:p>
            <a:r>
              <a:rPr lang="tr-TR" smtClean="0"/>
              <a:t>Çankırı Karatekin Üniversitesi - 2014</a:t>
            </a:r>
            <a:endParaRPr lang="tr-TR"/>
          </a:p>
        </p:txBody>
      </p:sp>
    </p:spTree>
    <p:extLst>
      <p:ext uri="{BB962C8B-B14F-4D97-AF65-F5344CB8AC3E}">
        <p14:creationId xmlns:p14="http://schemas.microsoft.com/office/powerpoint/2010/main" val="26754900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PROGRAMLAMA DİLLERİ</a:t>
            </a:r>
            <a:endParaRPr lang="tr-TR" dirty="0"/>
          </a:p>
        </p:txBody>
      </p:sp>
      <p:sp>
        <p:nvSpPr>
          <p:cNvPr id="3" name="İçerik Yer Tutucusu 2"/>
          <p:cNvSpPr>
            <a:spLocks noGrp="1"/>
          </p:cNvSpPr>
          <p:nvPr>
            <p:ph idx="1"/>
          </p:nvPr>
        </p:nvSpPr>
        <p:spPr/>
        <p:txBody>
          <a:bodyPr>
            <a:normAutofit/>
          </a:bodyPr>
          <a:lstStyle/>
          <a:p>
            <a:pPr marL="0" indent="0" algn="just" fontAlgn="auto">
              <a:spcBef>
                <a:spcPts val="0"/>
              </a:spcBef>
              <a:spcAft>
                <a:spcPts val="0"/>
              </a:spcAft>
              <a:buNone/>
              <a:defRPr/>
            </a:pPr>
            <a:endParaRPr lang="tr-TR" sz="2000" dirty="0" smtClean="0"/>
          </a:p>
          <a:p>
            <a:pPr marL="0" indent="0" algn="just" fontAlgn="auto">
              <a:spcBef>
                <a:spcPts val="0"/>
              </a:spcBef>
              <a:spcAft>
                <a:spcPts val="0"/>
              </a:spcAft>
              <a:buNone/>
              <a:defRPr/>
            </a:pPr>
            <a:r>
              <a:rPr lang="tr-TR" sz="2000" dirty="0" smtClean="0"/>
              <a:t>Günümüzde </a:t>
            </a:r>
            <a:r>
              <a:rPr lang="tr-TR" sz="2000" dirty="0"/>
              <a:t>en yaygın olarak kullanılan programlama dilleri;</a:t>
            </a:r>
          </a:p>
          <a:p>
            <a:pPr algn="just" fontAlgn="auto">
              <a:spcBef>
                <a:spcPts val="0"/>
              </a:spcBef>
              <a:spcAft>
                <a:spcPts val="0"/>
              </a:spcAft>
              <a:defRPr/>
            </a:pPr>
            <a:endParaRPr lang="tr-TR" sz="2000" dirty="0"/>
          </a:p>
          <a:p>
            <a:pPr marL="742950" lvl="1" indent="-285750" algn="just">
              <a:spcBef>
                <a:spcPts val="0"/>
              </a:spcBef>
              <a:defRPr/>
            </a:pPr>
            <a:r>
              <a:rPr lang="tr-TR" sz="1800" dirty="0"/>
              <a:t>C, C++, </a:t>
            </a:r>
            <a:r>
              <a:rPr lang="tr-TR" sz="1800" dirty="0">
                <a:solidFill>
                  <a:srgbClr val="FF0000"/>
                </a:solidFill>
                <a:effectLst>
                  <a:outerShdw blurRad="38100" dist="38100" dir="2700000" algn="tl">
                    <a:srgbClr val="000000">
                      <a:alpha val="43137"/>
                    </a:srgbClr>
                  </a:outerShdw>
                </a:effectLst>
              </a:rPr>
              <a:t>C#.NET</a:t>
            </a:r>
            <a:r>
              <a:rPr lang="tr-TR" sz="1800" dirty="0"/>
              <a:t>, </a:t>
            </a:r>
            <a:r>
              <a:rPr lang="tr-TR" sz="1800" dirty="0" err="1"/>
              <a:t>Objective</a:t>
            </a:r>
            <a:r>
              <a:rPr lang="tr-TR" sz="1800" dirty="0"/>
              <a:t> </a:t>
            </a:r>
            <a:r>
              <a:rPr lang="tr-TR" sz="1800" dirty="0" smtClean="0"/>
              <a:t>C</a:t>
            </a:r>
          </a:p>
          <a:p>
            <a:pPr marL="742950" lvl="1" indent="-285750" algn="just">
              <a:spcBef>
                <a:spcPts val="0"/>
              </a:spcBef>
              <a:defRPr/>
            </a:pPr>
            <a:endParaRPr lang="tr-TR" sz="1800" dirty="0"/>
          </a:p>
          <a:p>
            <a:pPr marL="742950" lvl="1" indent="-285750" algn="just">
              <a:spcBef>
                <a:spcPts val="0"/>
              </a:spcBef>
              <a:defRPr/>
            </a:pPr>
            <a:r>
              <a:rPr lang="tr-TR" sz="1800" dirty="0"/>
              <a:t>Pascal, </a:t>
            </a:r>
            <a:r>
              <a:rPr lang="tr-TR" sz="1800" dirty="0" err="1"/>
              <a:t>Delphi</a:t>
            </a:r>
            <a:endParaRPr lang="tr-TR" sz="1800" dirty="0"/>
          </a:p>
          <a:p>
            <a:pPr marL="742950" lvl="1" indent="-285750" algn="just">
              <a:spcBef>
                <a:spcPts val="0"/>
              </a:spcBef>
              <a:defRPr/>
            </a:pPr>
            <a:endParaRPr lang="tr-TR" sz="1800" dirty="0" smtClean="0"/>
          </a:p>
          <a:p>
            <a:pPr marL="742950" lvl="1" indent="-285750" algn="just">
              <a:spcBef>
                <a:spcPts val="0"/>
              </a:spcBef>
              <a:defRPr/>
            </a:pPr>
            <a:r>
              <a:rPr lang="tr-TR" sz="1800" dirty="0" smtClean="0"/>
              <a:t>QBasic</a:t>
            </a:r>
            <a:r>
              <a:rPr lang="tr-TR" sz="1800" dirty="0"/>
              <a:t>, Visual Basic.NET</a:t>
            </a:r>
          </a:p>
          <a:p>
            <a:pPr marL="742950" lvl="1" indent="-285750" algn="just">
              <a:spcBef>
                <a:spcPts val="0"/>
              </a:spcBef>
              <a:defRPr/>
            </a:pPr>
            <a:endParaRPr lang="tr-TR" sz="1800" dirty="0" smtClean="0"/>
          </a:p>
          <a:p>
            <a:pPr marL="742950" lvl="1" indent="-285750" algn="just">
              <a:spcBef>
                <a:spcPts val="0"/>
              </a:spcBef>
              <a:defRPr/>
            </a:pPr>
            <a:r>
              <a:rPr lang="tr-TR" sz="1800" dirty="0" smtClean="0"/>
              <a:t>Java</a:t>
            </a:r>
            <a:r>
              <a:rPr lang="tr-TR" sz="1800" dirty="0"/>
              <a:t>, </a:t>
            </a:r>
            <a:r>
              <a:rPr lang="tr-TR" sz="1800" dirty="0" err="1"/>
              <a:t>Netbeans</a:t>
            </a:r>
            <a:endParaRPr lang="tr-TR" sz="1800" dirty="0"/>
          </a:p>
          <a:p>
            <a:pPr marL="742950" lvl="1" indent="-285750" algn="just">
              <a:spcBef>
                <a:spcPts val="0"/>
              </a:spcBef>
              <a:defRPr/>
            </a:pPr>
            <a:endParaRPr lang="tr-TR" sz="1800" dirty="0" smtClean="0"/>
          </a:p>
          <a:p>
            <a:pPr marL="742950" lvl="1" indent="-285750" algn="just">
              <a:spcBef>
                <a:spcPts val="0"/>
              </a:spcBef>
              <a:defRPr/>
            </a:pPr>
            <a:r>
              <a:rPr lang="tr-TR" sz="1800" dirty="0" smtClean="0"/>
              <a:t>Html, CSS3, HTML5,</a:t>
            </a:r>
            <a:r>
              <a:rPr lang="tr-TR" sz="1800" dirty="0"/>
              <a:t> XAML</a:t>
            </a:r>
          </a:p>
          <a:p>
            <a:pPr marL="742950" lvl="1" indent="-285750" algn="just">
              <a:spcBef>
                <a:spcPts val="0"/>
              </a:spcBef>
              <a:defRPr/>
            </a:pPr>
            <a:endParaRPr lang="tr-TR" sz="1800" dirty="0" smtClean="0"/>
          </a:p>
          <a:p>
            <a:pPr marL="742950" lvl="1" indent="-285750" algn="just">
              <a:spcBef>
                <a:spcPts val="0"/>
              </a:spcBef>
              <a:defRPr/>
            </a:pPr>
            <a:r>
              <a:rPr lang="tr-TR" sz="1800" dirty="0" err="1" smtClean="0"/>
              <a:t>Php</a:t>
            </a:r>
            <a:r>
              <a:rPr lang="tr-TR" sz="1800" dirty="0"/>
              <a:t>, </a:t>
            </a:r>
            <a:r>
              <a:rPr lang="tr-TR" sz="1800" dirty="0" err="1"/>
              <a:t>Asp</a:t>
            </a:r>
            <a:r>
              <a:rPr lang="tr-TR" sz="1800" dirty="0"/>
              <a:t>, </a:t>
            </a:r>
            <a:r>
              <a:rPr lang="tr-TR" sz="1800" dirty="0" smtClean="0"/>
              <a:t>ASP.NET, </a:t>
            </a:r>
            <a:r>
              <a:rPr lang="tr-TR" sz="1800" dirty="0" err="1" smtClean="0"/>
              <a:t>JavaScript</a:t>
            </a:r>
            <a:r>
              <a:rPr lang="tr-TR" sz="1800" dirty="0" smtClean="0"/>
              <a:t>, </a:t>
            </a:r>
            <a:r>
              <a:rPr lang="tr-TR" sz="1800" dirty="0" err="1" smtClean="0"/>
              <a:t>Pyton</a:t>
            </a:r>
            <a:endParaRPr lang="tr-TR" sz="1800" dirty="0"/>
          </a:p>
          <a:p>
            <a:pPr marL="742950" lvl="1" indent="-285750" algn="just">
              <a:spcBef>
                <a:spcPts val="0"/>
              </a:spcBef>
              <a:defRPr/>
            </a:pPr>
            <a:endParaRPr lang="tr-TR" sz="1800" dirty="0" smtClean="0"/>
          </a:p>
          <a:p>
            <a:pPr marL="742950" lvl="1" indent="-285750" algn="just">
              <a:spcBef>
                <a:spcPts val="0"/>
              </a:spcBef>
              <a:defRPr/>
            </a:pPr>
            <a:r>
              <a:rPr lang="tr-TR" sz="1800" dirty="0" err="1" smtClean="0"/>
              <a:t>Sql</a:t>
            </a:r>
            <a:r>
              <a:rPr lang="tr-TR" sz="1800" dirty="0" smtClean="0"/>
              <a:t>, PL/SQL,T-SQL</a:t>
            </a:r>
            <a:endParaRPr lang="tr-TR" sz="1800" dirty="0"/>
          </a:p>
          <a:p>
            <a:pPr lvl="1"/>
            <a:endParaRPr lang="tr-TR" dirty="0"/>
          </a:p>
        </p:txBody>
      </p:sp>
      <p:sp>
        <p:nvSpPr>
          <p:cNvPr id="4" name="Altbilgi Yer Tutucusu 3"/>
          <p:cNvSpPr>
            <a:spLocks noGrp="1"/>
          </p:cNvSpPr>
          <p:nvPr>
            <p:ph type="ftr" sz="quarter" idx="11"/>
          </p:nvPr>
        </p:nvSpPr>
        <p:spPr/>
        <p:txBody>
          <a:bodyPr/>
          <a:lstStyle/>
          <a:p>
            <a:r>
              <a:rPr lang="tr-TR" smtClean="0"/>
              <a:t>Çankırı Karatekin Üniversitesi - 2014</a:t>
            </a:r>
            <a:endParaRPr lang="tr-TR"/>
          </a:p>
        </p:txBody>
      </p:sp>
    </p:spTree>
    <p:extLst>
      <p:ext uri="{BB962C8B-B14F-4D97-AF65-F5344CB8AC3E}">
        <p14:creationId xmlns:p14="http://schemas.microsoft.com/office/powerpoint/2010/main" val="553195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2426"/>
            <a:ext cx="9144000" cy="21209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Dikdörtgen 4"/>
          <p:cNvSpPr/>
          <p:nvPr/>
        </p:nvSpPr>
        <p:spPr>
          <a:xfrm>
            <a:off x="0" y="2186826"/>
            <a:ext cx="9144000" cy="5715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 name="Unvan 1"/>
          <p:cNvSpPr>
            <a:spLocks noGrp="1"/>
          </p:cNvSpPr>
          <p:nvPr>
            <p:ph type="title"/>
          </p:nvPr>
        </p:nvSpPr>
        <p:spPr>
          <a:xfrm>
            <a:off x="1669312" y="365126"/>
            <a:ext cx="6846037" cy="1325563"/>
          </a:xfrm>
        </p:spPr>
        <p:txBody>
          <a:bodyPr>
            <a:normAutofit/>
          </a:bodyPr>
          <a:lstStyle/>
          <a:p>
            <a:pPr algn="ctr"/>
            <a:r>
              <a:rPr lang="tr-TR" sz="5000" dirty="0" smtClean="0">
                <a:solidFill>
                  <a:schemeClr val="bg1"/>
                </a:solidFill>
              </a:rPr>
              <a:t>Hafta 1</a:t>
            </a:r>
            <a:endParaRPr lang="tr-TR" sz="5000" dirty="0">
              <a:solidFill>
                <a:schemeClr val="bg1"/>
              </a:solidFill>
            </a:endParaRPr>
          </a:p>
        </p:txBody>
      </p:sp>
      <p:sp>
        <p:nvSpPr>
          <p:cNvPr id="3" name="İçerik Yer Tutucusu 2"/>
          <p:cNvSpPr>
            <a:spLocks noGrp="1"/>
          </p:cNvSpPr>
          <p:nvPr>
            <p:ph idx="1"/>
          </p:nvPr>
        </p:nvSpPr>
        <p:spPr>
          <a:xfrm>
            <a:off x="628650" y="3625705"/>
            <a:ext cx="7886700" cy="1414130"/>
          </a:xfrm>
        </p:spPr>
        <p:txBody>
          <a:bodyPr>
            <a:normAutofit/>
          </a:bodyPr>
          <a:lstStyle/>
          <a:p>
            <a:pPr marL="0" indent="0" algn="ctr">
              <a:buNone/>
            </a:pPr>
            <a:r>
              <a:rPr lang="tr-TR" sz="3200" dirty="0" smtClean="0"/>
              <a:t>Problem ve Algoritma </a:t>
            </a:r>
            <a:endParaRPr lang="tr-TR" sz="3200" dirty="0"/>
          </a:p>
          <a:p>
            <a:pPr marL="0" indent="0" algn="ctr">
              <a:buNone/>
            </a:pPr>
            <a:endParaRPr lang="tr-TR" sz="3200" dirty="0"/>
          </a:p>
        </p:txBody>
      </p:sp>
      <p:pic>
        <p:nvPicPr>
          <p:cNvPr id="7" name="Resi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798" y="225895"/>
            <a:ext cx="1694509" cy="1694509"/>
          </a:xfrm>
          <a:prstGeom prst="rect">
            <a:avLst/>
          </a:prstGeom>
        </p:spPr>
      </p:pic>
      <p:sp>
        <p:nvSpPr>
          <p:cNvPr id="8" name="Altbilgi Yer Tutucusu 7"/>
          <p:cNvSpPr>
            <a:spLocks noGrp="1"/>
          </p:cNvSpPr>
          <p:nvPr>
            <p:ph type="ftr" sz="quarter" idx="11"/>
          </p:nvPr>
        </p:nvSpPr>
        <p:spPr/>
        <p:txBody>
          <a:bodyPr/>
          <a:lstStyle/>
          <a:p>
            <a:r>
              <a:rPr lang="tr-TR" dirty="0" smtClean="0"/>
              <a:t>Çankırı Karatekin Üniversitesi - 2014</a:t>
            </a:r>
            <a:endParaRPr lang="tr-TR" dirty="0"/>
          </a:p>
        </p:txBody>
      </p:sp>
    </p:spTree>
    <p:extLst>
      <p:ext uri="{BB962C8B-B14F-4D97-AF65-F5344CB8AC3E}">
        <p14:creationId xmlns:p14="http://schemas.microsoft.com/office/powerpoint/2010/main" val="38280242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PROGRAMLAMA DİLLERİ</a:t>
            </a:r>
            <a:endParaRPr lang="tr-TR" dirty="0"/>
          </a:p>
        </p:txBody>
      </p:sp>
      <p:sp>
        <p:nvSpPr>
          <p:cNvPr id="3" name="İçerik Yer Tutucusu 2"/>
          <p:cNvSpPr>
            <a:spLocks noGrp="1"/>
          </p:cNvSpPr>
          <p:nvPr>
            <p:ph idx="1"/>
          </p:nvPr>
        </p:nvSpPr>
        <p:spPr/>
        <p:txBody>
          <a:bodyPr>
            <a:normAutofit/>
          </a:bodyPr>
          <a:lstStyle/>
          <a:p>
            <a:pPr marL="0" indent="0" algn="just">
              <a:buNone/>
            </a:pPr>
            <a:r>
              <a:rPr lang="tr-TR" altLang="tr-TR" sz="2000" dirty="0" smtClean="0"/>
              <a:t>	Programlama </a:t>
            </a:r>
            <a:r>
              <a:rPr lang="tr-TR" altLang="tr-TR" sz="2000" dirty="0"/>
              <a:t>dilleri ile ilgili ortak kavramlar;</a:t>
            </a:r>
          </a:p>
          <a:p>
            <a:pPr marL="0" indent="0" algn="just">
              <a:buNone/>
            </a:pPr>
            <a:endParaRPr lang="tr-TR" altLang="tr-TR" sz="2000" dirty="0"/>
          </a:p>
          <a:p>
            <a:pPr algn="just"/>
            <a:r>
              <a:rPr lang="tr-TR" altLang="tr-TR" sz="2000" dirty="0">
                <a:solidFill>
                  <a:srgbClr val="FF0000"/>
                </a:solidFill>
                <a:effectLst>
                  <a:outerShdw blurRad="38100" dist="38100" dir="2700000" algn="tl">
                    <a:srgbClr val="000000">
                      <a:alpha val="43137"/>
                    </a:srgbClr>
                  </a:outerShdw>
                </a:effectLst>
              </a:rPr>
              <a:t>Kaynak Kod (Source </a:t>
            </a:r>
            <a:r>
              <a:rPr lang="tr-TR" altLang="tr-TR" sz="2000" dirty="0" err="1">
                <a:solidFill>
                  <a:srgbClr val="FF0000"/>
                </a:solidFill>
                <a:effectLst>
                  <a:outerShdw blurRad="38100" dist="38100" dir="2700000" algn="tl">
                    <a:srgbClr val="000000">
                      <a:alpha val="43137"/>
                    </a:srgbClr>
                  </a:outerShdw>
                </a:effectLst>
              </a:rPr>
              <a:t>Code</a:t>
            </a:r>
            <a:r>
              <a:rPr lang="tr-TR" altLang="tr-TR" sz="2000" dirty="0">
                <a:solidFill>
                  <a:srgbClr val="FF0000"/>
                </a:solidFill>
                <a:effectLst>
                  <a:outerShdw blurRad="38100" dist="38100" dir="2700000" algn="tl">
                    <a:srgbClr val="000000">
                      <a:alpha val="43137"/>
                    </a:srgbClr>
                  </a:outerShdw>
                </a:effectLst>
              </a:rPr>
              <a:t>): </a:t>
            </a:r>
            <a:r>
              <a:rPr lang="tr-TR" altLang="tr-TR" sz="2000" dirty="0"/>
              <a:t>Bir programın oluşması için program dili ile yazılan metinlere kaynak kod adı verilir. </a:t>
            </a:r>
          </a:p>
          <a:p>
            <a:pPr marL="0" indent="0" algn="just">
              <a:buNone/>
            </a:pPr>
            <a:endParaRPr lang="tr-TR" altLang="tr-TR" sz="2000" dirty="0"/>
          </a:p>
          <a:p>
            <a:pPr algn="just"/>
            <a:r>
              <a:rPr lang="tr-TR" altLang="tr-TR" sz="2000" dirty="0">
                <a:solidFill>
                  <a:srgbClr val="FF0000"/>
                </a:solidFill>
                <a:effectLst>
                  <a:outerShdw blurRad="38100" dist="38100" dir="2700000" algn="tl">
                    <a:srgbClr val="000000">
                      <a:alpha val="43137"/>
                    </a:srgbClr>
                  </a:outerShdw>
                </a:effectLst>
              </a:rPr>
              <a:t>Kod Düzenleyici: </a:t>
            </a:r>
            <a:r>
              <a:rPr lang="tr-TR" altLang="tr-TR" sz="2000" dirty="0"/>
              <a:t>Herhangi bir programlama dilinde program yazmak için, kodla ilgili ipuçları veren, hataları tespit eden ve hataların düzeltilmesi için çeşitli uyarı mesajları veren uygulamaya kod düzenleyici denir. </a:t>
            </a:r>
          </a:p>
          <a:p>
            <a:pPr marL="0" indent="0" algn="just">
              <a:buNone/>
            </a:pPr>
            <a:endParaRPr lang="tr-TR" altLang="tr-TR" sz="2000" dirty="0"/>
          </a:p>
        </p:txBody>
      </p:sp>
      <p:sp>
        <p:nvSpPr>
          <p:cNvPr id="4" name="Altbilgi Yer Tutucusu 3"/>
          <p:cNvSpPr>
            <a:spLocks noGrp="1"/>
          </p:cNvSpPr>
          <p:nvPr>
            <p:ph type="ftr" sz="quarter" idx="11"/>
          </p:nvPr>
        </p:nvSpPr>
        <p:spPr/>
        <p:txBody>
          <a:bodyPr/>
          <a:lstStyle/>
          <a:p>
            <a:r>
              <a:rPr lang="tr-TR" smtClean="0"/>
              <a:t>Çankırı Karatekin Üniversitesi - 2014</a:t>
            </a:r>
            <a:endParaRPr lang="tr-TR"/>
          </a:p>
        </p:txBody>
      </p:sp>
    </p:spTree>
    <p:extLst>
      <p:ext uri="{BB962C8B-B14F-4D97-AF65-F5344CB8AC3E}">
        <p14:creationId xmlns:p14="http://schemas.microsoft.com/office/powerpoint/2010/main" val="4307493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PROGRAMLAMA DİLLERİ</a:t>
            </a:r>
          </a:p>
        </p:txBody>
      </p:sp>
      <p:sp>
        <p:nvSpPr>
          <p:cNvPr id="3" name="İçerik Yer Tutucusu 2"/>
          <p:cNvSpPr>
            <a:spLocks noGrp="1"/>
          </p:cNvSpPr>
          <p:nvPr>
            <p:ph idx="1"/>
          </p:nvPr>
        </p:nvSpPr>
        <p:spPr/>
        <p:txBody>
          <a:bodyPr/>
          <a:lstStyle/>
          <a:p>
            <a:pPr marL="0" indent="0" algn="just">
              <a:buNone/>
            </a:pPr>
            <a:r>
              <a:rPr lang="tr-TR" altLang="tr-TR" sz="2000" dirty="0">
                <a:solidFill>
                  <a:srgbClr val="FF0000"/>
                </a:solidFill>
                <a:effectLst>
                  <a:outerShdw blurRad="38100" dist="38100" dir="2700000" algn="tl">
                    <a:srgbClr val="000000">
                      <a:alpha val="43137"/>
                    </a:srgbClr>
                  </a:outerShdw>
                </a:effectLst>
              </a:rPr>
              <a:t>Derleyici (Compiler): </a:t>
            </a:r>
            <a:r>
              <a:rPr lang="tr-TR" altLang="tr-TR" sz="2000" dirty="0"/>
              <a:t>Herhangi bir programlama diliyle yazılmış olan kaynak kodunu </a:t>
            </a:r>
            <a:r>
              <a:rPr lang="tr-TR" altLang="tr-TR" sz="2000"/>
              <a:t>makine </a:t>
            </a:r>
            <a:r>
              <a:rPr lang="tr-TR" altLang="tr-TR" sz="2000" smtClean="0"/>
              <a:t>koduna dönüştüren </a:t>
            </a:r>
            <a:r>
              <a:rPr lang="tr-TR" altLang="tr-TR" sz="2000" dirty="0"/>
              <a:t>programlara derleyici denir.</a:t>
            </a:r>
          </a:p>
          <a:p>
            <a:pPr marL="0" indent="0" algn="just">
              <a:buNone/>
            </a:pPr>
            <a:endParaRPr lang="tr-TR" altLang="tr-TR" sz="2000" dirty="0"/>
          </a:p>
          <a:p>
            <a:pPr marL="0" indent="0" algn="just">
              <a:buNone/>
            </a:pPr>
            <a:r>
              <a:rPr lang="tr-TR" altLang="tr-TR" sz="2000" dirty="0">
                <a:solidFill>
                  <a:srgbClr val="FF0000"/>
                </a:solidFill>
                <a:effectLst>
                  <a:outerShdw blurRad="38100" dist="38100" dir="2700000" algn="tl">
                    <a:srgbClr val="000000">
                      <a:alpha val="43137"/>
                    </a:srgbClr>
                  </a:outerShdw>
                </a:effectLst>
              </a:rPr>
              <a:t>Yorumlayıcı (Interpreter): </a:t>
            </a:r>
            <a:r>
              <a:rPr lang="tr-TR" altLang="tr-TR" sz="2000" dirty="0"/>
              <a:t>Kaynak kodunun satır </a:t>
            </a:r>
            <a:r>
              <a:rPr lang="tr-TR" altLang="tr-TR" sz="2000" dirty="0" err="1"/>
              <a:t>satır</a:t>
            </a:r>
            <a:r>
              <a:rPr lang="tr-TR" altLang="tr-TR" sz="2000" dirty="0"/>
              <a:t>, komut </a:t>
            </a:r>
            <a:r>
              <a:rPr lang="tr-TR" altLang="tr-TR" sz="2000" dirty="0" err="1"/>
              <a:t>komut</a:t>
            </a:r>
            <a:r>
              <a:rPr lang="tr-TR" altLang="tr-TR" sz="2000" dirty="0"/>
              <a:t> derleyerek makine diline çeviren ve çalıştıran programlara yorumlayıcı adı verilir. Yorumlayıcının amacı, programcının yazdığı programı satır </a:t>
            </a:r>
            <a:r>
              <a:rPr lang="tr-TR" altLang="tr-TR" sz="2000" dirty="0" err="1"/>
              <a:t>satır</a:t>
            </a:r>
            <a:r>
              <a:rPr lang="tr-TR" altLang="tr-TR" sz="2000" dirty="0"/>
              <a:t> işleterek, çalışmasını izlemesini ve varsa hatalarını bularak düzeltilmesini sağlamaktır.  </a:t>
            </a:r>
          </a:p>
          <a:p>
            <a:pPr marL="0" indent="0">
              <a:buNone/>
            </a:pPr>
            <a:endParaRPr lang="tr-TR" dirty="0"/>
          </a:p>
          <a:p>
            <a:endParaRPr lang="tr-TR" dirty="0"/>
          </a:p>
        </p:txBody>
      </p:sp>
      <p:sp>
        <p:nvSpPr>
          <p:cNvPr id="4" name="Altbilgi Yer Tutucusu 3"/>
          <p:cNvSpPr>
            <a:spLocks noGrp="1"/>
          </p:cNvSpPr>
          <p:nvPr>
            <p:ph type="ftr" sz="quarter" idx="11"/>
          </p:nvPr>
        </p:nvSpPr>
        <p:spPr/>
        <p:txBody>
          <a:bodyPr/>
          <a:lstStyle/>
          <a:p>
            <a:r>
              <a:rPr lang="tr-TR" smtClean="0"/>
              <a:t>Çankırı Karatekin Üniversitesi - 2014</a:t>
            </a:r>
            <a:endParaRPr lang="tr-TR"/>
          </a:p>
        </p:txBody>
      </p:sp>
    </p:spTree>
    <p:extLst>
      <p:ext uri="{BB962C8B-B14F-4D97-AF65-F5344CB8AC3E}">
        <p14:creationId xmlns:p14="http://schemas.microsoft.com/office/powerpoint/2010/main" val="38194835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Kaynaklar</a:t>
            </a:r>
          </a:p>
        </p:txBody>
      </p:sp>
      <p:sp>
        <p:nvSpPr>
          <p:cNvPr id="3" name="İçerik Yer Tutucusu 2"/>
          <p:cNvSpPr>
            <a:spLocks noGrp="1"/>
          </p:cNvSpPr>
          <p:nvPr>
            <p:ph idx="1"/>
          </p:nvPr>
        </p:nvSpPr>
        <p:spPr/>
        <p:txBody>
          <a:bodyPr>
            <a:normAutofit lnSpcReduction="10000"/>
          </a:bodyPr>
          <a:lstStyle/>
          <a:p>
            <a:pPr marL="0" indent="0">
              <a:buNone/>
            </a:pPr>
            <a:r>
              <a:rPr lang="tr-TR" dirty="0" smtClean="0"/>
              <a:t>Kitaplar</a:t>
            </a:r>
          </a:p>
          <a:p>
            <a:pPr marL="0" indent="0">
              <a:buNone/>
            </a:pPr>
            <a:endParaRPr lang="tr-TR" dirty="0" smtClean="0"/>
          </a:p>
          <a:p>
            <a:pPr lvl="1"/>
            <a:r>
              <a:rPr lang="tr-TR" dirty="0" smtClean="0"/>
              <a:t>Algoritma </a:t>
            </a:r>
            <a:br>
              <a:rPr lang="tr-TR" dirty="0" smtClean="0"/>
            </a:br>
            <a:r>
              <a:rPr lang="tr-TR" dirty="0" smtClean="0"/>
              <a:t>Yazar: Kemal Çamoğlu Yayınevi: KODLAB</a:t>
            </a:r>
            <a:endParaRPr lang="tr-TR" dirty="0"/>
          </a:p>
          <a:p>
            <a:pPr lvl="1"/>
            <a:r>
              <a:rPr lang="tr-TR" dirty="0" smtClean="0"/>
              <a:t>Visual </a:t>
            </a:r>
            <a:r>
              <a:rPr lang="tr-TR" dirty="0" err="1" smtClean="0"/>
              <a:t>Studio</a:t>
            </a:r>
            <a:r>
              <a:rPr lang="tr-TR" smtClean="0"/>
              <a:t> </a:t>
            </a:r>
            <a:r>
              <a:rPr lang="tr-TR" smtClean="0"/>
              <a:t>2013 </a:t>
            </a:r>
            <a:r>
              <a:rPr lang="tr-TR" dirty="0" smtClean="0"/>
              <a:t>ile Her Yönüyle C# 5.0</a:t>
            </a:r>
            <a:br>
              <a:rPr lang="tr-TR" dirty="0" smtClean="0"/>
            </a:br>
            <a:r>
              <a:rPr lang="tr-TR" dirty="0" smtClean="0"/>
              <a:t>Yazar: Volkan Aktaş Yayınevi: KODLAB </a:t>
            </a:r>
            <a:endParaRPr lang="tr-TR" dirty="0"/>
          </a:p>
          <a:p>
            <a:pPr marL="0" indent="0">
              <a:buNone/>
            </a:pPr>
            <a:endParaRPr lang="tr-TR" dirty="0" smtClean="0"/>
          </a:p>
          <a:p>
            <a:pPr marL="0" indent="0">
              <a:buNone/>
            </a:pPr>
            <a:r>
              <a:rPr lang="tr-TR" dirty="0" smtClean="0"/>
              <a:t>İnternet Kaynakları</a:t>
            </a:r>
          </a:p>
          <a:p>
            <a:pPr marL="0" indent="0">
              <a:buNone/>
            </a:pPr>
            <a:endParaRPr lang="tr-TR" dirty="0" smtClean="0"/>
          </a:p>
          <a:p>
            <a:pPr lvl="1"/>
            <a:r>
              <a:rPr lang="tr-TR" dirty="0">
                <a:hlinkClick r:id="rId2"/>
              </a:rPr>
              <a:t>http://social.msdn.microsoft.com/Forums/tr-TR</a:t>
            </a:r>
            <a:r>
              <a:rPr lang="tr-TR" dirty="0" smtClean="0">
                <a:hlinkClick r:id="rId2"/>
              </a:rPr>
              <a:t>/</a:t>
            </a:r>
          </a:p>
          <a:p>
            <a:pPr lvl="1"/>
            <a:r>
              <a:rPr lang="tr-TR" dirty="0">
                <a:hlinkClick r:id="rId2"/>
              </a:rPr>
              <a:t>http://www.microsoftvirtualacademy.com/</a:t>
            </a:r>
            <a:r>
              <a:rPr lang="tr-TR" dirty="0" smtClean="0">
                <a:hlinkClick r:id="rId2"/>
              </a:rPr>
              <a:t/>
            </a:r>
            <a:br>
              <a:rPr lang="tr-TR" dirty="0" smtClean="0">
                <a:hlinkClick r:id="rId2"/>
              </a:rPr>
            </a:br>
            <a:r>
              <a:rPr lang="tr-TR" dirty="0" smtClean="0"/>
              <a:t>	</a:t>
            </a:r>
            <a:endParaRPr lang="tr-TR" dirty="0"/>
          </a:p>
          <a:p>
            <a:endParaRPr lang="tr-TR" dirty="0"/>
          </a:p>
        </p:txBody>
      </p:sp>
      <p:sp>
        <p:nvSpPr>
          <p:cNvPr id="4" name="Altbilgi Yer Tutucusu 3"/>
          <p:cNvSpPr>
            <a:spLocks noGrp="1"/>
          </p:cNvSpPr>
          <p:nvPr>
            <p:ph type="ftr" sz="quarter" idx="11"/>
          </p:nvPr>
        </p:nvSpPr>
        <p:spPr/>
        <p:txBody>
          <a:bodyPr/>
          <a:lstStyle/>
          <a:p>
            <a:r>
              <a:rPr lang="tr-TR" smtClean="0"/>
              <a:t>Çankırı Karatekin Üniversitesi - 2014</a:t>
            </a:r>
            <a:endParaRPr lang="tr-TR"/>
          </a:p>
        </p:txBody>
      </p:sp>
    </p:spTree>
    <p:extLst>
      <p:ext uri="{BB962C8B-B14F-4D97-AF65-F5344CB8AC3E}">
        <p14:creationId xmlns:p14="http://schemas.microsoft.com/office/powerpoint/2010/main" val="37936811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Ders Konusunun Hedefleri</a:t>
            </a:r>
          </a:p>
        </p:txBody>
      </p:sp>
      <p:sp>
        <p:nvSpPr>
          <p:cNvPr id="3" name="İçerik Yer Tutucusu 2"/>
          <p:cNvSpPr>
            <a:spLocks noGrp="1"/>
          </p:cNvSpPr>
          <p:nvPr>
            <p:ph idx="1"/>
          </p:nvPr>
        </p:nvSpPr>
        <p:spPr>
          <a:xfrm>
            <a:off x="2179674" y="1825625"/>
            <a:ext cx="6335676" cy="4351338"/>
          </a:xfrm>
        </p:spPr>
        <p:txBody>
          <a:bodyPr/>
          <a:lstStyle/>
          <a:p>
            <a:pPr marL="0" indent="0" algn="just">
              <a:buNone/>
            </a:pPr>
            <a:r>
              <a:rPr lang="tr-TR" dirty="0" smtClean="0"/>
              <a:t>Bu sunumda, </a:t>
            </a:r>
          </a:p>
          <a:p>
            <a:pPr lvl="1" algn="just"/>
            <a:r>
              <a:rPr lang="tr-TR" b="1" dirty="0" smtClean="0">
                <a:solidFill>
                  <a:srgbClr val="00B0F0"/>
                </a:solidFill>
              </a:rPr>
              <a:t>Problem</a:t>
            </a:r>
          </a:p>
          <a:p>
            <a:pPr lvl="1" algn="just"/>
            <a:r>
              <a:rPr lang="tr-TR" b="1" dirty="0" smtClean="0">
                <a:solidFill>
                  <a:srgbClr val="FF0000"/>
                </a:solidFill>
              </a:rPr>
              <a:t>Çözüm</a:t>
            </a:r>
          </a:p>
          <a:p>
            <a:pPr lvl="1" algn="just"/>
            <a:r>
              <a:rPr lang="tr-TR" b="1" dirty="0" smtClean="0">
                <a:solidFill>
                  <a:schemeClr val="accent4">
                    <a:lumMod val="75000"/>
                  </a:schemeClr>
                </a:solidFill>
              </a:rPr>
              <a:t>Sonuç</a:t>
            </a:r>
          </a:p>
          <a:p>
            <a:pPr lvl="1" algn="just"/>
            <a:r>
              <a:rPr lang="tr-TR" b="1" dirty="0">
                <a:solidFill>
                  <a:srgbClr val="7030A0"/>
                </a:solidFill>
              </a:rPr>
              <a:t>A</a:t>
            </a:r>
            <a:r>
              <a:rPr lang="tr-TR" b="1" dirty="0" smtClean="0">
                <a:solidFill>
                  <a:srgbClr val="7030A0"/>
                </a:solidFill>
              </a:rPr>
              <a:t>lgoritma </a:t>
            </a:r>
          </a:p>
          <a:p>
            <a:pPr lvl="1" algn="just"/>
            <a:r>
              <a:rPr lang="tr-TR" b="1" dirty="0" smtClean="0">
                <a:solidFill>
                  <a:srgbClr val="FFC000"/>
                </a:solidFill>
              </a:rPr>
              <a:t>Yazılım</a:t>
            </a:r>
          </a:p>
          <a:p>
            <a:pPr marL="0" indent="0" algn="just">
              <a:buNone/>
            </a:pPr>
            <a:r>
              <a:rPr lang="tr-TR" dirty="0"/>
              <a:t>k</a:t>
            </a:r>
            <a:r>
              <a:rPr lang="tr-TR" dirty="0" smtClean="0"/>
              <a:t>avramları hakkında ve bunun yanında,</a:t>
            </a:r>
          </a:p>
          <a:p>
            <a:pPr lvl="1" algn="just"/>
            <a:r>
              <a:rPr lang="tr-TR" b="1" dirty="0" smtClean="0">
                <a:solidFill>
                  <a:schemeClr val="accent4">
                    <a:lumMod val="75000"/>
                  </a:schemeClr>
                </a:solidFill>
              </a:rPr>
              <a:t>Problem çözme teknikleri </a:t>
            </a:r>
          </a:p>
          <a:p>
            <a:pPr lvl="1" algn="just"/>
            <a:r>
              <a:rPr lang="tr-TR" b="1" dirty="0" smtClean="0">
                <a:solidFill>
                  <a:srgbClr val="7030A0"/>
                </a:solidFill>
              </a:rPr>
              <a:t>Yazılım geliştirme sürecinde algoritmanın yeri </a:t>
            </a:r>
            <a:endParaRPr lang="tr-TR" b="1" dirty="0">
              <a:solidFill>
                <a:srgbClr val="7030A0"/>
              </a:solidFill>
            </a:endParaRPr>
          </a:p>
          <a:p>
            <a:pPr marL="0" indent="0" algn="just">
              <a:buNone/>
            </a:pPr>
            <a:r>
              <a:rPr lang="tr-TR" dirty="0" smtClean="0"/>
              <a:t>hakkında bilgi verilecektir.</a:t>
            </a:r>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34" y="2424223"/>
            <a:ext cx="2222206" cy="2194771"/>
          </a:xfrm>
          <a:prstGeom prst="rect">
            <a:avLst/>
          </a:prstGeom>
        </p:spPr>
      </p:pic>
      <p:sp>
        <p:nvSpPr>
          <p:cNvPr id="6" name="Altbilgi Yer Tutucusu 5"/>
          <p:cNvSpPr>
            <a:spLocks noGrp="1"/>
          </p:cNvSpPr>
          <p:nvPr>
            <p:ph type="ftr" sz="quarter" idx="11"/>
          </p:nvPr>
        </p:nvSpPr>
        <p:spPr/>
        <p:txBody>
          <a:bodyPr/>
          <a:lstStyle/>
          <a:p>
            <a:r>
              <a:rPr lang="tr-TR" smtClean="0"/>
              <a:t>Çankırı Karatekin Üniversitesi - 2014</a:t>
            </a:r>
            <a:endParaRPr lang="tr-TR"/>
          </a:p>
        </p:txBody>
      </p:sp>
    </p:spTree>
    <p:extLst>
      <p:ext uri="{BB962C8B-B14F-4D97-AF65-F5344CB8AC3E}">
        <p14:creationId xmlns:p14="http://schemas.microsoft.com/office/powerpoint/2010/main" val="36221620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Bu Derste İşlenecek Konular</a:t>
            </a:r>
          </a:p>
        </p:txBody>
      </p:sp>
      <p:sp>
        <p:nvSpPr>
          <p:cNvPr id="3" name="İçerik Yer Tutucusu 2"/>
          <p:cNvSpPr>
            <a:spLocks noGrp="1"/>
          </p:cNvSpPr>
          <p:nvPr>
            <p:ph idx="1"/>
          </p:nvPr>
        </p:nvSpPr>
        <p:spPr>
          <a:xfrm>
            <a:off x="2275366" y="1825625"/>
            <a:ext cx="6239983" cy="4351338"/>
          </a:xfrm>
        </p:spPr>
        <p:txBody>
          <a:bodyPr/>
          <a:lstStyle/>
          <a:p>
            <a:endParaRPr lang="tr-TR" dirty="0" smtClean="0"/>
          </a:p>
          <a:p>
            <a:r>
              <a:rPr lang="tr-TR" dirty="0" smtClean="0"/>
              <a:t>Problem Tanımı, Problem </a:t>
            </a:r>
            <a:r>
              <a:rPr lang="tr-TR" dirty="0"/>
              <a:t>Çözme Yöntemleri,</a:t>
            </a:r>
          </a:p>
          <a:p>
            <a:r>
              <a:rPr lang="tr-TR" dirty="0"/>
              <a:t>Algoritma Nedir ? </a:t>
            </a:r>
            <a:endParaRPr lang="tr-TR" dirty="0" smtClean="0"/>
          </a:p>
          <a:p>
            <a:r>
              <a:rPr lang="tr-TR" dirty="0" smtClean="0"/>
              <a:t>Algoritma </a:t>
            </a:r>
            <a:r>
              <a:rPr lang="tr-TR" dirty="0"/>
              <a:t>Oluştururken Dikkat Edilecek Kurallar,</a:t>
            </a:r>
          </a:p>
          <a:p>
            <a:r>
              <a:rPr lang="tr-TR" dirty="0" smtClean="0"/>
              <a:t>Yazılım kavramı ve Algoritmaların Yazılım Geliştirme Sürecindeki Yeri</a:t>
            </a:r>
            <a:endParaRPr lang="tr-TR" dirty="0"/>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83301"/>
            <a:ext cx="2205653" cy="2205653"/>
          </a:xfrm>
          <a:prstGeom prst="rect">
            <a:avLst/>
          </a:prstGeom>
        </p:spPr>
      </p:pic>
      <p:sp>
        <p:nvSpPr>
          <p:cNvPr id="5" name="Altbilgi Yer Tutucusu 4"/>
          <p:cNvSpPr>
            <a:spLocks noGrp="1"/>
          </p:cNvSpPr>
          <p:nvPr>
            <p:ph type="ftr" sz="quarter" idx="11"/>
          </p:nvPr>
        </p:nvSpPr>
        <p:spPr/>
        <p:txBody>
          <a:bodyPr/>
          <a:lstStyle/>
          <a:p>
            <a:r>
              <a:rPr lang="tr-TR" smtClean="0"/>
              <a:t>Çankırı Karatekin Üniversitesi - 2014</a:t>
            </a:r>
            <a:endParaRPr lang="tr-TR"/>
          </a:p>
        </p:txBody>
      </p:sp>
    </p:spTree>
    <p:extLst>
      <p:ext uri="{BB962C8B-B14F-4D97-AF65-F5344CB8AC3E}">
        <p14:creationId xmlns:p14="http://schemas.microsoft.com/office/powerpoint/2010/main" val="9843802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PROBLEM </a:t>
            </a:r>
            <a:r>
              <a:rPr lang="tr-TR" dirty="0" smtClean="0"/>
              <a:t>NEDİR</a:t>
            </a:r>
            <a:r>
              <a:rPr lang="tr-TR" dirty="0"/>
              <a:t>?</a:t>
            </a:r>
          </a:p>
        </p:txBody>
      </p:sp>
      <p:sp>
        <p:nvSpPr>
          <p:cNvPr id="3" name="İçerik Yer Tutucusu 2"/>
          <p:cNvSpPr>
            <a:spLocks noGrp="1"/>
          </p:cNvSpPr>
          <p:nvPr>
            <p:ph idx="1"/>
          </p:nvPr>
        </p:nvSpPr>
        <p:spPr/>
        <p:txBody>
          <a:bodyPr>
            <a:normAutofit/>
          </a:bodyPr>
          <a:lstStyle/>
          <a:p>
            <a:pPr marL="0" indent="0" algn="just">
              <a:buNone/>
            </a:pPr>
            <a:r>
              <a:rPr lang="tr-TR" altLang="tr-TR" dirty="0" smtClean="0">
                <a:latin typeface="Trebuchet MS" pitchFamily="34" charset="0"/>
              </a:rPr>
              <a:t>	</a:t>
            </a:r>
            <a:r>
              <a:rPr lang="tr-TR" altLang="tr-TR" sz="2000" dirty="0" smtClean="0"/>
              <a:t>İnsanın </a:t>
            </a:r>
            <a:r>
              <a:rPr lang="tr-TR" altLang="tr-TR" sz="2000" dirty="0"/>
              <a:t>zihnini karıştıran ve belirsizleştiren her şeye </a:t>
            </a:r>
            <a:r>
              <a:rPr lang="tr-TR" altLang="tr-TR" sz="2000" b="1" dirty="0">
                <a:solidFill>
                  <a:srgbClr val="FF0000"/>
                </a:solidFill>
                <a:effectLst>
                  <a:outerShdw blurRad="38100" dist="38100" dir="2700000" algn="tl">
                    <a:srgbClr val="000000">
                      <a:alpha val="43137"/>
                    </a:srgbClr>
                  </a:outerShdw>
                </a:effectLst>
              </a:rPr>
              <a:t>problem</a:t>
            </a:r>
            <a:r>
              <a:rPr lang="tr-TR" altLang="tr-TR" sz="2000" dirty="0"/>
              <a:t> adı verilir.  Problem, hakkında araştırma yapılacak, üzerine düşünülecek ve çözümlenecek soruna denir. </a:t>
            </a:r>
            <a:endParaRPr lang="tr-TR" altLang="tr-TR" sz="2000" dirty="0" smtClean="0"/>
          </a:p>
          <a:p>
            <a:pPr marL="0" indent="0" algn="just">
              <a:buNone/>
            </a:pPr>
            <a:endParaRPr lang="tr-TR" altLang="tr-TR" sz="2000" dirty="0"/>
          </a:p>
          <a:p>
            <a:pPr marL="0" indent="0" algn="just">
              <a:buNone/>
            </a:pPr>
            <a:r>
              <a:rPr lang="tr-TR" altLang="tr-TR" sz="2000" dirty="0"/>
              <a:t>	Her problem üzerinde çeşitli işlemler yapılarak çeşitli çözüm değeri yada değerleri üretir. Bu çözüm değerlerine ise </a:t>
            </a:r>
            <a:r>
              <a:rPr lang="tr-TR" altLang="tr-TR" sz="2000" b="1" dirty="0">
                <a:solidFill>
                  <a:srgbClr val="FF0000"/>
                </a:solidFill>
                <a:effectLst>
                  <a:outerShdw blurRad="38100" dist="38100" dir="2700000" algn="tl">
                    <a:srgbClr val="000000">
                      <a:alpha val="43137"/>
                    </a:srgbClr>
                  </a:outerShdw>
                </a:effectLst>
              </a:rPr>
              <a:t>sonuç</a:t>
            </a:r>
            <a:r>
              <a:rPr lang="tr-TR" altLang="tr-TR" sz="2000" dirty="0"/>
              <a:t> adı verilir. </a:t>
            </a:r>
            <a:endParaRPr lang="tr-TR" altLang="tr-TR" sz="2000" dirty="0" smtClean="0"/>
          </a:p>
          <a:p>
            <a:pPr marL="0" indent="0" algn="just">
              <a:buNone/>
            </a:pPr>
            <a:endParaRPr lang="tr-TR" altLang="tr-TR" sz="2000" dirty="0" smtClean="0"/>
          </a:p>
          <a:p>
            <a:pPr marL="0" indent="0" algn="just">
              <a:buNone/>
            </a:pPr>
            <a:r>
              <a:rPr lang="tr-TR" altLang="tr-TR" sz="2000" dirty="0"/>
              <a:t>	</a:t>
            </a:r>
            <a:r>
              <a:rPr lang="tr-TR" altLang="tr-TR" sz="2000" dirty="0" smtClean="0"/>
              <a:t>Her </a:t>
            </a:r>
            <a:r>
              <a:rPr lang="tr-TR" altLang="tr-TR" sz="2000" dirty="0"/>
              <a:t>problemin sonunda mutlaka bir sonuç elde edilir. Bir problemin üzerinde  çözüm işlemi eğer ki doğru uygulanmış ise elde edilen sonuç doğru, yanlış veya eksik bir çözümleme yapılmış ise elde edilen sonuca yanlış yada hatalı sonuç adı verilir. </a:t>
            </a:r>
          </a:p>
        </p:txBody>
      </p:sp>
      <p:sp>
        <p:nvSpPr>
          <p:cNvPr id="4" name="Altbilgi Yer Tutucusu 3"/>
          <p:cNvSpPr>
            <a:spLocks noGrp="1"/>
          </p:cNvSpPr>
          <p:nvPr>
            <p:ph type="ftr" sz="quarter" idx="11"/>
          </p:nvPr>
        </p:nvSpPr>
        <p:spPr/>
        <p:txBody>
          <a:bodyPr/>
          <a:lstStyle/>
          <a:p>
            <a:r>
              <a:rPr lang="tr-TR" smtClean="0"/>
              <a:t>Çankırı Karatekin Üniversitesi - 2014</a:t>
            </a:r>
            <a:endParaRPr lang="tr-TR"/>
          </a:p>
        </p:txBody>
      </p:sp>
    </p:spTree>
    <p:extLst>
      <p:ext uri="{BB962C8B-B14F-4D97-AF65-F5344CB8AC3E}">
        <p14:creationId xmlns:p14="http://schemas.microsoft.com/office/powerpoint/2010/main" val="6785607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PROBLEM NEDİR?</a:t>
            </a:r>
          </a:p>
        </p:txBody>
      </p:sp>
      <p:sp>
        <p:nvSpPr>
          <p:cNvPr id="3" name="İçerik Yer Tutucusu 2"/>
          <p:cNvSpPr>
            <a:spLocks noGrp="1"/>
          </p:cNvSpPr>
          <p:nvPr>
            <p:ph idx="1"/>
          </p:nvPr>
        </p:nvSpPr>
        <p:spPr/>
        <p:txBody>
          <a:bodyPr/>
          <a:lstStyle/>
          <a:p>
            <a:pPr marL="0" indent="0" algn="just">
              <a:buNone/>
            </a:pPr>
            <a:r>
              <a:rPr lang="tr-TR" altLang="tr-TR" sz="1800" dirty="0"/>
              <a:t>Bilgisayar sistemlerinde oluşturulan her yazılım aslında bilgisayar sistemlerinde karşılaşılan yada var olan bir problemin çözümlenmesi amacıyla oluşturulmuştur. </a:t>
            </a:r>
          </a:p>
          <a:p>
            <a:pPr marL="0" indent="0" algn="just">
              <a:buNone/>
            </a:pPr>
            <a:r>
              <a:rPr lang="tr-TR" altLang="tr-TR" sz="1600" dirty="0" smtClean="0"/>
              <a:t>	</a:t>
            </a:r>
            <a:r>
              <a:rPr lang="tr-TR" altLang="tr-TR" sz="1800" dirty="0" smtClean="0"/>
              <a:t>Örneğin;</a:t>
            </a:r>
          </a:p>
          <a:p>
            <a:pPr marL="0" indent="0" algn="just">
              <a:buNone/>
            </a:pPr>
            <a:endParaRPr lang="tr-TR" altLang="tr-TR" sz="1600" dirty="0" smtClean="0"/>
          </a:p>
          <a:p>
            <a:pPr lvl="1" algn="just">
              <a:buFont typeface="Wingdings" panose="05000000000000000000" pitchFamily="2" charset="2"/>
              <a:buChar char="Ø"/>
            </a:pPr>
            <a:r>
              <a:rPr lang="tr-TR" altLang="tr-TR" sz="1800" dirty="0" smtClean="0"/>
              <a:t>Bilgisayar </a:t>
            </a:r>
            <a:r>
              <a:rPr lang="tr-TR" altLang="tr-TR" sz="1800" dirty="0"/>
              <a:t>sistemlerinde var olan donanım ve yazılım kaynaklarını insanların etkili bir biçimde kullanabilmesi için </a:t>
            </a:r>
            <a:r>
              <a:rPr lang="tr-TR" altLang="tr-TR" sz="1800" dirty="0">
                <a:solidFill>
                  <a:srgbClr val="FF0000"/>
                </a:solidFill>
              </a:rPr>
              <a:t>işletim </a:t>
            </a:r>
            <a:r>
              <a:rPr lang="tr-TR" altLang="tr-TR" sz="1800" dirty="0" smtClean="0">
                <a:solidFill>
                  <a:srgbClr val="FF0000"/>
                </a:solidFill>
              </a:rPr>
              <a:t>sistemleri</a:t>
            </a:r>
            <a:r>
              <a:rPr lang="tr-TR" altLang="tr-TR" sz="1800" dirty="0" smtClean="0"/>
              <a:t>,</a:t>
            </a:r>
          </a:p>
          <a:p>
            <a:pPr lvl="1" algn="just">
              <a:buFont typeface="Wingdings" panose="05000000000000000000" pitchFamily="2" charset="2"/>
              <a:buChar char="Ø"/>
            </a:pPr>
            <a:endParaRPr lang="tr-TR" altLang="tr-TR" sz="1800" dirty="0" smtClean="0"/>
          </a:p>
          <a:p>
            <a:pPr lvl="1" algn="just">
              <a:buFont typeface="Wingdings" panose="05000000000000000000" pitchFamily="2" charset="2"/>
              <a:buChar char="Ø"/>
            </a:pPr>
            <a:r>
              <a:rPr lang="tr-TR" altLang="tr-TR" sz="1800" dirty="0" smtClean="0"/>
              <a:t>Bilgisayar </a:t>
            </a:r>
            <a:r>
              <a:rPr lang="tr-TR" altLang="tr-TR" sz="1800" dirty="0"/>
              <a:t>sistemlerinde herhangi bir amaca yada probleme yönelik çözümler üretebilecek </a:t>
            </a:r>
            <a:r>
              <a:rPr lang="tr-TR" altLang="tr-TR" sz="1800" dirty="0">
                <a:solidFill>
                  <a:srgbClr val="FF0000"/>
                </a:solidFill>
              </a:rPr>
              <a:t>paket </a:t>
            </a:r>
            <a:r>
              <a:rPr lang="tr-TR" altLang="tr-TR" sz="1800" dirty="0" smtClean="0">
                <a:solidFill>
                  <a:srgbClr val="FF0000"/>
                </a:solidFill>
              </a:rPr>
              <a:t>programlar</a:t>
            </a:r>
            <a:r>
              <a:rPr lang="tr-TR" altLang="tr-TR" sz="1800" dirty="0" smtClean="0"/>
              <a:t>,</a:t>
            </a:r>
          </a:p>
          <a:p>
            <a:pPr lvl="1" algn="just">
              <a:buFont typeface="Wingdings" panose="05000000000000000000" pitchFamily="2" charset="2"/>
              <a:buChar char="Ø"/>
            </a:pPr>
            <a:endParaRPr lang="tr-TR" altLang="tr-TR" sz="1800" dirty="0" smtClean="0"/>
          </a:p>
          <a:p>
            <a:pPr lvl="1" algn="just">
              <a:buFont typeface="Wingdings" panose="05000000000000000000" pitchFamily="2" charset="2"/>
              <a:buChar char="Ø"/>
            </a:pPr>
            <a:r>
              <a:rPr lang="tr-TR" altLang="tr-TR" sz="1800" dirty="0" smtClean="0"/>
              <a:t>Bilgisayar </a:t>
            </a:r>
            <a:r>
              <a:rPr lang="tr-TR" altLang="tr-TR" sz="1800" dirty="0"/>
              <a:t>ortamında herhangi bir probleme yönelik program geliştirebilmek için programlama dilleri, </a:t>
            </a:r>
            <a:r>
              <a:rPr lang="tr-TR" altLang="tr-TR" sz="1800" dirty="0">
                <a:solidFill>
                  <a:srgbClr val="FF0000"/>
                </a:solidFill>
              </a:rPr>
              <a:t>Yazılım Geliştirme araçları</a:t>
            </a:r>
            <a:r>
              <a:rPr lang="tr-TR" altLang="tr-TR" sz="1800" dirty="0"/>
              <a:t>, vb.</a:t>
            </a:r>
          </a:p>
          <a:p>
            <a:pPr lvl="1"/>
            <a:endParaRPr lang="tr-TR" sz="2000" dirty="0"/>
          </a:p>
        </p:txBody>
      </p:sp>
      <p:sp>
        <p:nvSpPr>
          <p:cNvPr id="4" name="Altbilgi Yer Tutucusu 3"/>
          <p:cNvSpPr>
            <a:spLocks noGrp="1"/>
          </p:cNvSpPr>
          <p:nvPr>
            <p:ph type="ftr" sz="quarter" idx="11"/>
          </p:nvPr>
        </p:nvSpPr>
        <p:spPr/>
        <p:txBody>
          <a:bodyPr/>
          <a:lstStyle/>
          <a:p>
            <a:r>
              <a:rPr lang="tr-TR" smtClean="0"/>
              <a:t>Çankırı Karatekin Üniversitesi - 2014</a:t>
            </a:r>
            <a:endParaRPr lang="tr-TR"/>
          </a:p>
        </p:txBody>
      </p:sp>
    </p:spTree>
    <p:extLst>
      <p:ext uri="{BB962C8B-B14F-4D97-AF65-F5344CB8AC3E}">
        <p14:creationId xmlns:p14="http://schemas.microsoft.com/office/powerpoint/2010/main" val="733190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PROBLEMİN ÇÖZÜMÜ</a:t>
            </a:r>
            <a:endParaRPr lang="tr-TR" dirty="0"/>
          </a:p>
        </p:txBody>
      </p:sp>
      <p:sp>
        <p:nvSpPr>
          <p:cNvPr id="3" name="İçerik Yer Tutucusu 2"/>
          <p:cNvSpPr>
            <a:spLocks noGrp="1"/>
          </p:cNvSpPr>
          <p:nvPr>
            <p:ph idx="1"/>
          </p:nvPr>
        </p:nvSpPr>
        <p:spPr/>
        <p:txBody>
          <a:bodyPr>
            <a:normAutofit fontScale="85000" lnSpcReduction="10000"/>
          </a:bodyPr>
          <a:lstStyle/>
          <a:p>
            <a:pPr marL="0" indent="0" algn="just">
              <a:buNone/>
            </a:pPr>
            <a:r>
              <a:rPr lang="tr-TR" altLang="tr-TR" dirty="0"/>
              <a:t>Bir problemi çözümleyebilmek ve sonuç elde edebilmek için çeşitli yöntemler vardır. Bunlar;</a:t>
            </a:r>
          </a:p>
          <a:p>
            <a:pPr algn="just"/>
            <a:endParaRPr lang="tr-TR" altLang="tr-TR" dirty="0"/>
          </a:p>
          <a:p>
            <a:pPr algn="just">
              <a:buFont typeface="Wingdings" panose="05000000000000000000" pitchFamily="2" charset="2"/>
              <a:buChar char="Ø"/>
            </a:pPr>
            <a:r>
              <a:rPr lang="tr-TR" altLang="tr-TR" dirty="0">
                <a:solidFill>
                  <a:srgbClr val="FF0000"/>
                </a:solidFill>
                <a:effectLst>
                  <a:outerShdw blurRad="38100" dist="38100" dir="2700000" algn="tl">
                    <a:srgbClr val="000000">
                      <a:alpha val="43137"/>
                    </a:srgbClr>
                  </a:outerShdw>
                </a:effectLst>
              </a:rPr>
              <a:t>Deneysel Yöntem: </a:t>
            </a:r>
            <a:r>
              <a:rPr lang="tr-TR" altLang="tr-TR" dirty="0"/>
              <a:t> Çözümlenmek istenen problemle ilgili neden sonuç ilişkilerini saptamak üzere araştırmacının hazırladığı ve incelediği nesneyi yönlendirebildiği yöntem, deneysel yöntemdir.</a:t>
            </a:r>
          </a:p>
          <a:p>
            <a:pPr algn="just"/>
            <a:endParaRPr lang="tr-TR" altLang="tr-TR" dirty="0"/>
          </a:p>
          <a:p>
            <a:pPr algn="just">
              <a:buFont typeface="Wingdings" panose="05000000000000000000" pitchFamily="2" charset="2"/>
              <a:buChar char="Ø"/>
            </a:pPr>
            <a:r>
              <a:rPr lang="tr-TR" altLang="tr-TR" dirty="0">
                <a:solidFill>
                  <a:srgbClr val="FF0000"/>
                </a:solidFill>
                <a:effectLst>
                  <a:outerShdw blurRad="38100" dist="38100" dir="2700000" algn="tl">
                    <a:srgbClr val="000000">
                      <a:alpha val="43137"/>
                    </a:srgbClr>
                  </a:outerShdw>
                </a:effectLst>
              </a:rPr>
              <a:t>Sezgisel Yöntem (Deneme Yanılma Yöntemi) : </a:t>
            </a:r>
            <a:r>
              <a:rPr lang="tr-TR" altLang="tr-TR" dirty="0"/>
              <a:t>Çözümlenmek istenen problemin üzerinde yapılacak birden fazla çözümleme işlemlerin deneme yanılma metoduyla sonucun elde edilmesini sağlayan yöntemdir. </a:t>
            </a:r>
          </a:p>
          <a:p>
            <a:pPr algn="just"/>
            <a:endParaRPr lang="tr-TR" altLang="tr-TR" dirty="0"/>
          </a:p>
          <a:p>
            <a:pPr algn="just">
              <a:buFont typeface="Wingdings" panose="05000000000000000000" pitchFamily="2" charset="2"/>
              <a:buChar char="Ø"/>
            </a:pPr>
            <a:r>
              <a:rPr lang="tr-TR" altLang="tr-TR" dirty="0">
                <a:solidFill>
                  <a:srgbClr val="FF0000"/>
                </a:solidFill>
                <a:effectLst>
                  <a:outerShdw blurRad="38100" dist="38100" dir="2700000" algn="tl">
                    <a:srgbClr val="000000">
                      <a:alpha val="43137"/>
                    </a:srgbClr>
                  </a:outerShdw>
                </a:effectLst>
              </a:rPr>
              <a:t>Deneyimsel Yöntem : </a:t>
            </a:r>
            <a:r>
              <a:rPr lang="tr-TR" altLang="tr-TR" dirty="0"/>
              <a:t>Çözümlenecek problemle daha önceden yapılmış olan çözüm çalışmalarından kazanılan deneyimlerle yapılan çözümleme yöntemine deneyimsel yöntem adı verilir. </a:t>
            </a:r>
          </a:p>
          <a:p>
            <a:endParaRPr lang="tr-TR" dirty="0"/>
          </a:p>
        </p:txBody>
      </p:sp>
      <p:sp>
        <p:nvSpPr>
          <p:cNvPr id="4" name="Altbilgi Yer Tutucusu 3"/>
          <p:cNvSpPr>
            <a:spLocks noGrp="1"/>
          </p:cNvSpPr>
          <p:nvPr>
            <p:ph type="ftr" sz="quarter" idx="11"/>
          </p:nvPr>
        </p:nvSpPr>
        <p:spPr/>
        <p:txBody>
          <a:bodyPr/>
          <a:lstStyle/>
          <a:p>
            <a:r>
              <a:rPr lang="tr-TR" smtClean="0"/>
              <a:t>Çankırı Karatekin Üniversitesi - 2014</a:t>
            </a:r>
            <a:endParaRPr lang="tr-TR"/>
          </a:p>
        </p:txBody>
      </p:sp>
    </p:spTree>
    <p:extLst>
      <p:ext uri="{BB962C8B-B14F-4D97-AF65-F5344CB8AC3E}">
        <p14:creationId xmlns:p14="http://schemas.microsoft.com/office/powerpoint/2010/main" val="1677325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ALGORİTMA</a:t>
            </a:r>
          </a:p>
        </p:txBody>
      </p:sp>
      <p:sp>
        <p:nvSpPr>
          <p:cNvPr id="3" name="İçerik Yer Tutucusu 2"/>
          <p:cNvSpPr>
            <a:spLocks noGrp="1"/>
          </p:cNvSpPr>
          <p:nvPr>
            <p:ph idx="1"/>
          </p:nvPr>
        </p:nvSpPr>
        <p:spPr/>
        <p:txBody>
          <a:bodyPr>
            <a:normAutofit/>
          </a:bodyPr>
          <a:lstStyle/>
          <a:p>
            <a:pPr marL="0" indent="0" algn="just" fontAlgn="auto">
              <a:spcBef>
                <a:spcPts val="0"/>
              </a:spcBef>
              <a:spcAft>
                <a:spcPts val="0"/>
              </a:spcAft>
              <a:buNone/>
              <a:defRPr/>
            </a:pPr>
            <a:r>
              <a:rPr lang="tr-TR" dirty="0" smtClean="0"/>
              <a:t>	</a:t>
            </a:r>
            <a:r>
              <a:rPr lang="tr-TR" sz="2000" dirty="0" smtClean="0"/>
              <a:t>Bilgisayar </a:t>
            </a:r>
            <a:r>
              <a:rPr lang="tr-TR" sz="2000" dirty="0"/>
              <a:t>sistemlerinde ise herhangi bir problemin çözümüne yönelik  oluşturulan her bir program  genel yada özel bir algoritmaya sahiptir. </a:t>
            </a:r>
          </a:p>
          <a:p>
            <a:pPr algn="just" fontAlgn="auto">
              <a:spcBef>
                <a:spcPts val="0"/>
              </a:spcBef>
              <a:spcAft>
                <a:spcPts val="0"/>
              </a:spcAft>
              <a:defRPr/>
            </a:pPr>
            <a:endParaRPr lang="tr-TR" sz="2000" dirty="0"/>
          </a:p>
          <a:p>
            <a:pPr marL="0" indent="0" algn="just" fontAlgn="auto">
              <a:spcBef>
                <a:spcPts val="0"/>
              </a:spcBef>
              <a:spcAft>
                <a:spcPts val="0"/>
              </a:spcAft>
              <a:buNone/>
              <a:defRPr/>
            </a:pPr>
            <a:r>
              <a:rPr lang="tr-TR" sz="2000" dirty="0">
                <a:solidFill>
                  <a:srgbClr val="FF0000"/>
                </a:solidFill>
                <a:effectLst>
                  <a:outerShdw blurRad="38100" dist="38100" dir="2700000" algn="tl">
                    <a:srgbClr val="000000">
                      <a:alpha val="43137"/>
                    </a:srgbClr>
                  </a:outerShdw>
                </a:effectLst>
              </a:rPr>
              <a:t>Algoritma : </a:t>
            </a:r>
            <a:r>
              <a:rPr lang="tr-TR" sz="2000" dirty="0"/>
              <a:t>Bir problemi çözmek için takip edilecek sonlu sayıda adımdan oluşan çözüm yöntemine denir. Algoritma bir programlama dili değildir. Programlama dillerine yol gösteren bir yöntem dizisidir. Her dilde algoritma yazılıp uygulanabilir.</a:t>
            </a:r>
          </a:p>
        </p:txBody>
      </p:sp>
      <p:sp>
        <p:nvSpPr>
          <p:cNvPr id="4" name="Altbilgi Yer Tutucusu 3"/>
          <p:cNvSpPr>
            <a:spLocks noGrp="1"/>
          </p:cNvSpPr>
          <p:nvPr>
            <p:ph type="ftr" sz="quarter" idx="11"/>
          </p:nvPr>
        </p:nvSpPr>
        <p:spPr/>
        <p:txBody>
          <a:bodyPr/>
          <a:lstStyle/>
          <a:p>
            <a:r>
              <a:rPr lang="tr-TR" smtClean="0"/>
              <a:t>Çankırı Karatekin Üniversitesi - 2014</a:t>
            </a:r>
            <a:endParaRPr lang="tr-TR"/>
          </a:p>
        </p:txBody>
      </p:sp>
    </p:spTree>
    <p:extLst>
      <p:ext uri="{BB962C8B-B14F-4D97-AF65-F5344CB8AC3E}">
        <p14:creationId xmlns:p14="http://schemas.microsoft.com/office/powerpoint/2010/main" val="4117747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ALGORİTMA</a:t>
            </a:r>
          </a:p>
        </p:txBody>
      </p:sp>
      <p:sp>
        <p:nvSpPr>
          <p:cNvPr id="3" name="İçerik Yer Tutucusu 2"/>
          <p:cNvSpPr>
            <a:spLocks noGrp="1"/>
          </p:cNvSpPr>
          <p:nvPr>
            <p:ph idx="1"/>
          </p:nvPr>
        </p:nvSpPr>
        <p:spPr>
          <a:xfrm>
            <a:off x="628650" y="1825625"/>
            <a:ext cx="8126730" cy="4351338"/>
          </a:xfrm>
        </p:spPr>
        <p:txBody>
          <a:bodyPr>
            <a:normAutofit/>
          </a:bodyPr>
          <a:lstStyle/>
          <a:p>
            <a:pPr marL="0" indent="0" algn="just" fontAlgn="auto">
              <a:spcBef>
                <a:spcPts val="0"/>
              </a:spcBef>
              <a:spcAft>
                <a:spcPts val="0"/>
              </a:spcAft>
              <a:buNone/>
              <a:defRPr/>
            </a:pPr>
            <a:r>
              <a:rPr lang="tr-TR" sz="2200" dirty="0" smtClean="0"/>
              <a:t>	Bir </a:t>
            </a:r>
            <a:r>
              <a:rPr lang="tr-TR" sz="2200" dirty="0"/>
              <a:t>algoritma oluştururken dikkat edilecek özellikler;</a:t>
            </a:r>
          </a:p>
          <a:p>
            <a:pPr algn="just" fontAlgn="auto">
              <a:spcBef>
                <a:spcPts val="0"/>
              </a:spcBef>
              <a:spcAft>
                <a:spcPts val="0"/>
              </a:spcAft>
              <a:defRPr/>
            </a:pPr>
            <a:endParaRPr lang="tr-TR" sz="2200" dirty="0"/>
          </a:p>
          <a:p>
            <a:pPr marL="400050" indent="-400050" algn="just" fontAlgn="auto">
              <a:spcBef>
                <a:spcPts val="0"/>
              </a:spcBef>
              <a:spcAft>
                <a:spcPts val="0"/>
              </a:spcAft>
              <a:buFont typeface="+mj-lt"/>
              <a:buAutoNum type="romanUcPeriod"/>
              <a:defRPr/>
            </a:pPr>
            <a:r>
              <a:rPr lang="tr-TR" sz="2200" dirty="0">
                <a:solidFill>
                  <a:srgbClr val="FF0000"/>
                </a:solidFill>
                <a:effectLst>
                  <a:outerShdw blurRad="38100" dist="38100" dir="2700000" algn="tl">
                    <a:srgbClr val="000000">
                      <a:alpha val="43137"/>
                    </a:srgbClr>
                  </a:outerShdw>
                </a:effectLst>
              </a:rPr>
              <a:t>Kesinlik :</a:t>
            </a:r>
            <a:r>
              <a:rPr lang="tr-TR" sz="2200" dirty="0">
                <a:effectLst>
                  <a:outerShdw blurRad="38100" dist="38100" dir="2700000" algn="tl">
                    <a:srgbClr val="000000">
                      <a:alpha val="43137"/>
                    </a:srgbClr>
                  </a:outerShdw>
                </a:effectLst>
              </a:rPr>
              <a:t> </a:t>
            </a:r>
            <a:r>
              <a:rPr lang="tr-TR" sz="2200" dirty="0"/>
              <a:t>Algoritma içindeki adımların herkes tarafından anlaşılabilir olması, içerisinde farklı anlamlara gelebilecek bulanık ifadeler içermemesi gerekir</a:t>
            </a:r>
            <a:r>
              <a:rPr lang="tr-TR" sz="2200" dirty="0" smtClean="0"/>
              <a:t>.</a:t>
            </a:r>
          </a:p>
          <a:p>
            <a:pPr marL="400050" indent="-400050" algn="just" fontAlgn="auto">
              <a:spcBef>
                <a:spcPts val="0"/>
              </a:spcBef>
              <a:spcAft>
                <a:spcPts val="0"/>
              </a:spcAft>
              <a:buFont typeface="+mj-lt"/>
              <a:buAutoNum type="romanUcPeriod"/>
              <a:defRPr/>
            </a:pPr>
            <a:endParaRPr lang="tr-TR" sz="2200" dirty="0"/>
          </a:p>
          <a:p>
            <a:pPr marL="400050" indent="-400050" fontAlgn="auto">
              <a:spcBef>
                <a:spcPts val="0"/>
              </a:spcBef>
              <a:spcAft>
                <a:spcPts val="0"/>
              </a:spcAft>
              <a:buFont typeface="+mj-lt"/>
              <a:buAutoNum type="romanUcPeriod"/>
              <a:defRPr/>
            </a:pPr>
            <a:r>
              <a:rPr lang="tr-TR" sz="2200" dirty="0">
                <a:solidFill>
                  <a:srgbClr val="FF0000"/>
                </a:solidFill>
                <a:effectLst>
                  <a:outerShdw blurRad="38100" dist="38100" dir="2700000" algn="tl">
                    <a:srgbClr val="000000">
                      <a:alpha val="43137"/>
                    </a:srgbClr>
                  </a:outerShdw>
                </a:effectLst>
              </a:rPr>
              <a:t>Sıralı Olma : </a:t>
            </a:r>
            <a:r>
              <a:rPr lang="tr-TR" sz="2200" dirty="0"/>
              <a:t>Yapılacak işlemlerin hangi adımda gerçekleştirileceği algoritma içerisinde net bir şekilde  </a:t>
            </a:r>
            <a:r>
              <a:rPr lang="tr-TR" sz="2200" dirty="0" smtClean="0"/>
              <a:t>belirtilmelidir.</a:t>
            </a:r>
          </a:p>
          <a:p>
            <a:pPr marL="400050" indent="-400050" algn="just" fontAlgn="auto">
              <a:spcBef>
                <a:spcPts val="0"/>
              </a:spcBef>
              <a:spcAft>
                <a:spcPts val="0"/>
              </a:spcAft>
              <a:buFont typeface="+mj-lt"/>
              <a:buAutoNum type="romanUcPeriod"/>
              <a:defRPr/>
            </a:pPr>
            <a:endParaRPr lang="tr-TR" sz="2200" dirty="0">
              <a:solidFill>
                <a:srgbClr val="FF0000"/>
              </a:solidFill>
            </a:endParaRPr>
          </a:p>
          <a:p>
            <a:pPr marL="400050" indent="-400050" algn="just" fontAlgn="auto">
              <a:spcBef>
                <a:spcPts val="0"/>
              </a:spcBef>
              <a:spcAft>
                <a:spcPts val="0"/>
              </a:spcAft>
              <a:buFont typeface="+mj-lt"/>
              <a:buAutoNum type="romanUcPeriod"/>
              <a:defRPr/>
            </a:pPr>
            <a:r>
              <a:rPr lang="tr-TR" sz="2200" dirty="0" smtClean="0">
                <a:solidFill>
                  <a:srgbClr val="FF0000"/>
                </a:solidFill>
                <a:effectLst>
                  <a:outerShdw blurRad="38100" dist="38100" dir="2700000" algn="tl">
                    <a:srgbClr val="000000">
                      <a:alpha val="43137"/>
                    </a:srgbClr>
                  </a:outerShdw>
                </a:effectLst>
              </a:rPr>
              <a:t>Sonluluk </a:t>
            </a:r>
            <a:r>
              <a:rPr lang="tr-TR" sz="2200" dirty="0">
                <a:solidFill>
                  <a:srgbClr val="FF0000"/>
                </a:solidFill>
                <a:effectLst>
                  <a:outerShdw blurRad="38100" dist="38100" dir="2700000" algn="tl">
                    <a:srgbClr val="000000">
                      <a:alpha val="43137"/>
                    </a:srgbClr>
                  </a:outerShdw>
                </a:effectLst>
              </a:rPr>
              <a:t>:</a:t>
            </a:r>
            <a:r>
              <a:rPr lang="tr-TR" sz="2200" dirty="0">
                <a:effectLst>
                  <a:outerShdw blurRad="38100" dist="38100" dir="2700000" algn="tl">
                    <a:srgbClr val="000000">
                      <a:alpha val="43137"/>
                    </a:srgbClr>
                  </a:outerShdw>
                </a:effectLst>
              </a:rPr>
              <a:t> </a:t>
            </a:r>
            <a:r>
              <a:rPr lang="tr-TR" sz="2200" dirty="0"/>
              <a:t>Algoritma mutlaka sonlu sayıda adımdan oluşmalıdır. Her algoritmanın bir son noktası ve sınırlı bir zaman dilimi olması gerekir.</a:t>
            </a:r>
          </a:p>
          <a:p>
            <a:endParaRPr lang="tr-TR" dirty="0"/>
          </a:p>
        </p:txBody>
      </p:sp>
      <p:sp>
        <p:nvSpPr>
          <p:cNvPr id="4" name="Altbilgi Yer Tutucusu 3"/>
          <p:cNvSpPr>
            <a:spLocks noGrp="1"/>
          </p:cNvSpPr>
          <p:nvPr>
            <p:ph type="ftr" sz="quarter" idx="11"/>
          </p:nvPr>
        </p:nvSpPr>
        <p:spPr/>
        <p:txBody>
          <a:bodyPr/>
          <a:lstStyle/>
          <a:p>
            <a:r>
              <a:rPr lang="tr-TR" smtClean="0"/>
              <a:t>Çankırı Karatekin Üniversitesi - 2014</a:t>
            </a:r>
            <a:endParaRPr lang="tr-TR"/>
          </a:p>
        </p:txBody>
      </p:sp>
    </p:spTree>
    <p:extLst>
      <p:ext uri="{BB962C8B-B14F-4D97-AF65-F5344CB8AC3E}">
        <p14:creationId xmlns:p14="http://schemas.microsoft.com/office/powerpoint/2010/main" val="2598865063"/>
      </p:ext>
    </p:extLst>
  </p:cSld>
  <p:clrMapOvr>
    <a:masterClrMapping/>
  </p:clrMapOvr>
</p:sld>
</file>

<file path=ppt/theme/theme1.xml><?xml version="1.0" encoding="utf-8"?>
<a:theme xmlns:a="http://schemas.openxmlformats.org/drawingml/2006/main" name="Office Teması">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Teması">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333</TotalTime>
  <Words>712</Words>
  <Application>Microsoft Office PowerPoint</Application>
  <PresentationFormat>Ekran Gösterisi (4:3)</PresentationFormat>
  <Paragraphs>169</Paragraphs>
  <Slides>22</Slides>
  <Notes>1</Notes>
  <HiddenSlides>0</HiddenSlides>
  <MMClips>0</MMClips>
  <ScaleCrop>false</ScaleCrop>
  <HeadingPairs>
    <vt:vector size="4" baseType="variant">
      <vt:variant>
        <vt:lpstr>Tema</vt:lpstr>
      </vt:variant>
      <vt:variant>
        <vt:i4>1</vt:i4>
      </vt:variant>
      <vt:variant>
        <vt:lpstr>Slayt Başlıkları</vt:lpstr>
      </vt:variant>
      <vt:variant>
        <vt:i4>22</vt:i4>
      </vt:variant>
    </vt:vector>
  </HeadingPairs>
  <TitlesOfParts>
    <vt:vector size="23" baseType="lpstr">
      <vt:lpstr>Office Teması</vt:lpstr>
      <vt:lpstr>ALGORİTMA VE PROGRAMLAMAYA GİRİŞ</vt:lpstr>
      <vt:lpstr>Hafta 1</vt:lpstr>
      <vt:lpstr>Ders Konusunun Hedefleri</vt:lpstr>
      <vt:lpstr>Bu Derste İşlenecek Konular</vt:lpstr>
      <vt:lpstr>PROBLEM NEDİR?</vt:lpstr>
      <vt:lpstr>PROBLEM NEDİR?</vt:lpstr>
      <vt:lpstr>PROBLEMİN ÇÖZÜMÜ</vt:lpstr>
      <vt:lpstr>ALGORİTMA</vt:lpstr>
      <vt:lpstr>ALGORİTMA</vt:lpstr>
      <vt:lpstr>ALGORİTMALAR İLE PROBLEM ÇÖZME</vt:lpstr>
      <vt:lpstr>ALGORİTMALAR İLE PROBLEM ÇÖZME</vt:lpstr>
      <vt:lpstr>YAZILIM NEDİR?</vt:lpstr>
      <vt:lpstr>YAZILIM ÇEŞİTLERİ</vt:lpstr>
      <vt:lpstr>ALGORİTMALARIN YAZILIM GELİŞTİRME SÜRECİNDEKİ YERİ</vt:lpstr>
      <vt:lpstr>ALGORİTMALARIN YAZILIM GELİŞTİRME SÜRECİNDEKİ YERİ</vt:lpstr>
      <vt:lpstr>ALGORİTMALARIN YAZILIM GELİŞTİRME SÜRECİNDEKİ YERİ</vt:lpstr>
      <vt:lpstr>ALGORİTMALARIN YAZILIM GELİŞTİRME SÜRECİNDEKİ YERİ</vt:lpstr>
      <vt:lpstr>PROGRAMLAMA DİLLERİ</vt:lpstr>
      <vt:lpstr>PROGRAMLAMA DİLLERİ</vt:lpstr>
      <vt:lpstr>PROGRAMLAMA DİLLERİ</vt:lpstr>
      <vt:lpstr>PROGRAMLAMA DİLLERİ</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fd</dc:creator>
  <cp:lastModifiedBy>User</cp:lastModifiedBy>
  <cp:revision>33</cp:revision>
  <dcterms:created xsi:type="dcterms:W3CDTF">2014-02-12T06:52:46Z</dcterms:created>
  <dcterms:modified xsi:type="dcterms:W3CDTF">2014-09-30T06:23:47Z</dcterms:modified>
</cp:coreProperties>
</file>