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>
      <p:cViewPr varScale="1">
        <p:scale>
          <a:sx n="90" d="100"/>
          <a:sy n="90" d="100"/>
        </p:scale>
        <p:origin x="232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BF9DD5-975F-DBD5-0F77-0D046EF52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184F8D3-5F76-4B73-4E49-3CFD8D0CF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E009289-B880-6087-2E7E-29A0B372A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6206CC-0819-CE66-17ED-E29CC3E7D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C20E41-5276-B158-3A88-23221CB6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22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0BBF24-BCD2-5646-DC32-099B05D7A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ED1394-A7A8-4EAA-8BC4-DBBAF27144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42E4EF-1A77-530C-D7D6-0FC352541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A33FEA-96EE-ACC9-BC2F-11F44C3F3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6722DC-602D-4F95-AD3C-3D8EF1C50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643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E1F7742-6B28-0057-4063-3FCB4DF1B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E4C5236-96CE-CD38-9369-8D9A1E458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40ECCA-38B9-4382-755E-15AAB98FD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E8D762-C16B-A878-15F9-6F08A2627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BA1C55A-B9EB-78C0-9DDD-4735FF098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436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5EDBC2-EB81-C6CA-0153-7249A72E7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2D959C-52E6-470A-2C04-6D3D420BA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2A4197-91E7-AC81-51D0-3D1DABCE8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F5D1174-FFAA-CBD2-1A38-F11F8053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47F16A-9DA0-3F9B-4D1A-DD1CCB77D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21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4E67AE-C5E1-9227-15CB-AE7A27803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7070F9-E789-2230-45B5-CDF1357AA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0C8273-FE8F-39EF-7B5A-D6793AC5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6FD23E0-949F-5F1D-76C3-B862E1FBD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A847C3E-B5E1-87F8-A806-006A699A4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394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07F405-29B3-D89F-6B4B-9CB517AD3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FE6E07-4045-6280-C389-88FF4D1DD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18F4BB8-1B12-A56F-9968-D1A89EA44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97106FF-8EA3-591A-E6A2-24446242D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978654A-6E22-129F-C5FC-FE7B34C87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D38E3CB-EB73-FA50-DE00-591B36A51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474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105E46-BDFD-C489-5053-9F0D05618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07B3B27-EB79-77A2-CC5B-A1721E425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9BFF322-9C1C-724C-0098-1E5CADBE0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21F6A12-DFA4-DCD7-3F30-27AF4B130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5B25F74-C47A-665C-4259-26A9661285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ECCE93A-6286-DAB7-DFB1-455BE3B1D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4C12D63-838C-1346-E46B-BB9669FF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68A294D-B835-C3E7-4CF9-69167482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86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E70E4B-B0D0-DAC8-804C-84C792D5F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00EC377-726D-DF6B-728F-FEAE1CE02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BE26C38-ACC3-FFE4-397D-539B95EA2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DDB3FCC-DC5F-6793-03B8-9776B1548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12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C1B0F95-3431-5967-15C7-36F39B425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D29C860-ED4B-EF51-93B1-A14FF4A78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72ACB51-F285-B5C9-8697-0C94B53C3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43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458976-DC50-84E3-73B0-EB33E0B5C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A38805-B6EC-C736-C545-040C08783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C020225-3F4A-625C-2BF6-E301DBB35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46D16B2-14CE-1728-01E6-B848DFEE3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A6D628B-94DA-C9E9-CE5C-C9A00B2F9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C5CFF7B-1E11-20CA-CA23-0B2EED73E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46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0F4D64-227D-964D-60D0-B1D6AE890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F97E6A6-2634-C35A-DD06-528124FAC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FF9238D-50E9-7B0A-6972-84F356B78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65FB474-1101-811F-0530-77F9F3620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533D088-A8B7-F8A1-2FFA-56C60B9C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B665198-4362-9FFB-FBC3-A75E2C1A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96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A5101F1-EF7B-69ED-5798-30B6C90E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B0D403C-90D7-8524-E1C4-7F5A544F2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7E3A09-2FBE-CC35-F737-9709A54C31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E6BD6-49F7-1043-BAD3-77654853EA2C}" type="datetimeFigureOut">
              <a:rPr lang="tr-TR" smtClean="0"/>
              <a:t>25.12.2023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E23BD2-C14B-59A0-1AE7-68D699439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B69DF6-3CBC-E71B-D387-79F2402AF4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CE7A5-5D03-674F-9AA5-6594ACC620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23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jshsr.org/index.php/pub/article/view/531/519" TargetMode="External"/><Relationship Id="rId2" Type="http://schemas.openxmlformats.org/officeDocument/2006/relationships/hyperlink" Target="https://dergipark.org.tr/en/download/article-file/63101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46B487-8C19-1249-D4A8-ECB714A62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Milletlerarası Ticari Sözleşmeler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A8AA3D6-7304-18F9-2292-C3AF257B5E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Franchise</a:t>
            </a:r>
            <a:r>
              <a:rPr lang="tr-TR" dirty="0"/>
              <a:t> Sözleşmesi</a:t>
            </a:r>
          </a:p>
        </p:txBody>
      </p:sp>
    </p:spTree>
    <p:extLst>
      <p:ext uri="{BB962C8B-B14F-4D97-AF65-F5344CB8AC3E}">
        <p14:creationId xmlns:p14="http://schemas.microsoft.com/office/powerpoint/2010/main" val="2384839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D1C870-9B3E-1821-F13F-E7453C2E7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Tarafların Borçları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C3AF23-D127-FDA9-03C1-1ED81FCD3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A. </a:t>
            </a:r>
            <a:r>
              <a:rPr lang="tr-TR" b="1" dirty="0" err="1"/>
              <a:t>Franchise</a:t>
            </a:r>
            <a:r>
              <a:rPr lang="tr-TR" b="1" dirty="0"/>
              <a:t> Alanın Borçları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/>
              <a:t>Ücret ödeme yükümlülüğü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/>
              <a:t>Sürümü arttırma yükümlülüğü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/>
              <a:t>Franchise</a:t>
            </a:r>
            <a:r>
              <a:rPr lang="tr-TR" b="1" dirty="0"/>
              <a:t> Sistemindeki fikri ve sınai unsurları kullanma yük.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/>
              <a:t>Fr. Verenin talimatlarına uyma yük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/>
              <a:t>Sadakat ve Özen yük</a:t>
            </a:r>
          </a:p>
          <a:p>
            <a:pPr lvl="1">
              <a:buFont typeface="Wingdings" pitchFamily="2" charset="2"/>
              <a:buChar char="Ø"/>
            </a:pPr>
            <a:r>
              <a:rPr lang="tr-TR" b="1" dirty="0" err="1"/>
              <a:t>Fr</a:t>
            </a:r>
            <a:r>
              <a:rPr lang="tr-TR" b="1" dirty="0"/>
              <a:t> veren ile rekabet etmeme</a:t>
            </a:r>
          </a:p>
          <a:p>
            <a:pPr lvl="1">
              <a:buFont typeface="Wingdings" pitchFamily="2" charset="2"/>
              <a:buChar char="Ø"/>
            </a:pPr>
            <a:r>
              <a:rPr lang="tr-TR" b="1" dirty="0"/>
              <a:t>Sır saklama</a:t>
            </a:r>
          </a:p>
          <a:p>
            <a:pPr lvl="1">
              <a:buFont typeface="Wingdings" pitchFamily="2" charset="2"/>
              <a:buChar char="Ø"/>
            </a:pPr>
            <a:r>
              <a:rPr lang="tr-TR" b="1" dirty="0" err="1"/>
              <a:t>Fr</a:t>
            </a:r>
            <a:r>
              <a:rPr lang="tr-TR" b="1" dirty="0"/>
              <a:t> verene bilgi verme</a:t>
            </a:r>
          </a:p>
          <a:p>
            <a:pPr lvl="1">
              <a:buFont typeface="Wingdings" pitchFamily="2" charset="2"/>
              <a:buChar char="Ø"/>
            </a:pPr>
            <a:r>
              <a:rPr lang="tr-TR" b="1" dirty="0"/>
              <a:t>Bizzat ifa </a:t>
            </a:r>
          </a:p>
          <a:p>
            <a:pPr marL="514350" indent="-514350">
              <a:buFont typeface="+mj-lt"/>
              <a:buAutoNum type="arabicPeriod"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300619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64A3E0-DF57-5E2C-048C-A1F23D414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Tarafların Borçları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26D9F3-9F07-9E10-A70C-EABFE9D9A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B. </a:t>
            </a:r>
            <a:r>
              <a:rPr lang="tr-TR" b="1" dirty="0" err="1"/>
              <a:t>Franchise</a:t>
            </a:r>
            <a:r>
              <a:rPr lang="tr-TR" b="1" dirty="0"/>
              <a:t> Verenin Borçları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/>
              <a:t>Sözleşme Öncesi bilgi verme yük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>
                <a:cs typeface="Times New Roman" panose="02020603050405020304" pitchFamily="18" charset="0"/>
              </a:rPr>
              <a:t>Gayrî Maddî Malları </a:t>
            </a:r>
            <a:r>
              <a:rPr lang="tr-TR" b="1" dirty="0" err="1">
                <a:cs typeface="Times New Roman" panose="02020603050405020304" pitchFamily="18" charset="0"/>
              </a:rPr>
              <a:t>Franchise</a:t>
            </a:r>
            <a:r>
              <a:rPr lang="tr-TR" b="1" dirty="0">
                <a:cs typeface="Times New Roman" panose="02020603050405020304" pitchFamily="18" charset="0"/>
              </a:rPr>
              <a:t> Alanın Kullanımına Sunma, Yararlanma Yükümlülüğü 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>
                <a:cs typeface="Times New Roman" panose="02020603050405020304" pitchFamily="18" charset="0"/>
              </a:rPr>
              <a:t>Koruma ve Destekleme Yükümlülüğü 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>
                <a:cs typeface="Times New Roman" panose="02020603050405020304" pitchFamily="18" charset="0"/>
              </a:rPr>
              <a:t>Mal Teslim Yükümlülüğü </a:t>
            </a:r>
          </a:p>
          <a:p>
            <a:pPr marL="514350" indent="-514350">
              <a:buFont typeface="+mj-lt"/>
              <a:buAutoNum type="arabicPeriod"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97047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E870CA-8F4B-5E46-A692-BCE90A837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Sözleşmenin SONA ermesi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1BF79C-0C0E-ED48-A982-24DB320B4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Sürenin Sona Ermesi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Erme Nedenlerinin Gerçekleşmesi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Olağan Fesih Bildirimi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Haklı Nedenle Fesih Bildirimi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Taraflardan Birinin Ölümü, İflası, Ehliyetini Kaybetmesi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3857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739601-8F43-346D-6CBC-0366A0DA6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Önerilen kaynaklar</a:t>
            </a: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BB8D1EE9-1853-E729-E041-23DEDACBF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https://dergipark.org.tr/en/download/article-file/631014</a:t>
            </a:r>
            <a:endParaRPr lang="tr-TR" dirty="0"/>
          </a:p>
          <a:p>
            <a:endParaRPr lang="tr-TR" dirty="0"/>
          </a:p>
          <a:p>
            <a:r>
              <a:rPr lang="tr-TR" dirty="0">
                <a:hlinkClick r:id="rId3"/>
              </a:rPr>
              <a:t>https://jshsr.org/index.php/pub/article/view</a:t>
            </a:r>
            <a:r>
              <a:rPr lang="tr-TR">
                <a:hlinkClick r:id="rId3"/>
              </a:rPr>
              <a:t>/531/519</a:t>
            </a:r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1279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07E3F9B-56D2-E332-2F01-B2E20B997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Tanım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A9FEDD-FD65-CE43-D33B-EE1F254F4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dirty="0" err="1"/>
              <a:t>Franchise</a:t>
            </a:r>
            <a:r>
              <a:rPr lang="tr-TR" dirty="0"/>
              <a:t> verenin, kendisine ait üretim, işletme ve pazarlama sisteminin oluşturan fikri ve sınai unsurlar üzerinde, </a:t>
            </a:r>
            <a:r>
              <a:rPr lang="tr-TR" dirty="0" err="1"/>
              <a:t>franchise</a:t>
            </a:r>
            <a:r>
              <a:rPr lang="tr-TR" dirty="0"/>
              <a:t> alana kullanma hakkı tanıyarak onun kendi işletme organizasyonuna,  entegre etmek ve onu bu sisteme dayanan ticari faaliyeti sırasında  devamlı olarak desteklemek borcu altına girdiği; </a:t>
            </a:r>
            <a:r>
              <a:rPr lang="tr-TR" dirty="0" err="1"/>
              <a:t>franchise</a:t>
            </a:r>
            <a:r>
              <a:rPr lang="tr-TR" dirty="0"/>
              <a:t> alanın ise hem bu sisteme dahil mal ve hizmetlerin sürümünü kendi nam ve hesabına yapmayı ve desteklemeyi hem de </a:t>
            </a:r>
            <a:r>
              <a:rPr lang="tr-TR" dirty="0" err="1"/>
              <a:t>franchise</a:t>
            </a:r>
            <a:r>
              <a:rPr lang="tr-TR" dirty="0"/>
              <a:t> verene belirli bir ücret ödemeyi taahhüt ettiği sürekli bir borç ilişkisi kuran çerçeve bir sözleşmedir.</a:t>
            </a:r>
          </a:p>
        </p:txBody>
      </p:sp>
    </p:spTree>
    <p:extLst>
      <p:ext uri="{BB962C8B-B14F-4D97-AF65-F5344CB8AC3E}">
        <p14:creationId xmlns:p14="http://schemas.microsoft.com/office/powerpoint/2010/main" val="4171787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5C80AE-C395-6229-D26C-E2EC37311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73" y="112735"/>
            <a:ext cx="11078227" cy="1577954"/>
          </a:xfrm>
        </p:spPr>
        <p:txBody>
          <a:bodyPr>
            <a:normAutofit fontScale="90000"/>
          </a:bodyPr>
          <a:lstStyle/>
          <a:p>
            <a:br>
              <a:rPr lang="tr-TR" sz="3600" b="0" i="0" u="none" strike="noStrike" dirty="0">
                <a:effectLst/>
                <a:latin typeface="__Inter_a64ecd"/>
              </a:rPr>
            </a:br>
            <a:r>
              <a:rPr lang="tr-TR" sz="3600" b="0" i="0" u="none" strike="noStrike" dirty="0">
                <a:effectLst/>
                <a:latin typeface="__Inter_a64ecd"/>
              </a:rPr>
              <a:t>T.C. Yargıtay</a:t>
            </a:r>
            <a:br>
              <a:rPr lang="tr-TR" sz="3600" b="0" i="0" u="none" strike="noStrike" dirty="0">
                <a:effectLst/>
                <a:latin typeface="__Inter_a64ecd"/>
              </a:rPr>
            </a:br>
            <a:r>
              <a:rPr lang="tr-TR" sz="3600" b="0" i="0" u="none" strike="noStrike" dirty="0">
                <a:solidFill>
                  <a:srgbClr val="111827"/>
                </a:solidFill>
                <a:effectLst/>
                <a:latin typeface="__Inter_a64ecd"/>
              </a:rPr>
              <a:t>HG. HUKUK GENEL KURULU</a:t>
            </a:r>
            <a:br>
              <a:rPr lang="tr-TR" sz="3600" b="0" i="0" u="none" strike="noStrike" dirty="0">
                <a:solidFill>
                  <a:srgbClr val="111827"/>
                </a:solidFill>
                <a:effectLst/>
                <a:latin typeface="__Inter_a64ecd"/>
              </a:rPr>
            </a:br>
            <a:r>
              <a:rPr lang="tr-TR" sz="3600" b="0" i="0" u="none" strike="noStrike" dirty="0">
                <a:solidFill>
                  <a:srgbClr val="111827"/>
                </a:solidFill>
                <a:effectLst/>
                <a:latin typeface="__Inter_a64ecd"/>
              </a:rPr>
              <a:t>Esas : 2017/11-60Karar : 2019/579Karar Tarihi :16.05.2019</a:t>
            </a:r>
            <a:br>
              <a:rPr lang="tr-TR" b="0" i="0" u="none" strike="noStrike" dirty="0">
                <a:solidFill>
                  <a:srgbClr val="111827"/>
                </a:solidFill>
                <a:effectLst/>
                <a:latin typeface="__Inter_a64ecd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54BA0C-64DC-AA73-A4FA-4DA283E28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‘Uyuşmazlığı çözümü için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sözleşmesinin hukuki niteliğinin ortaya konulmasında yarar bulunmaktadır.</a:t>
            </a:r>
            <a:endParaRPr lang="tr-TR" b="0" i="0" u="none" strike="noStrike" dirty="0">
              <a:solidFill>
                <a:srgbClr val="0F172A"/>
              </a:solidFill>
              <a:effectLst/>
              <a:latin typeface="__Inter_a64ecd"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tr-TR" b="0" i="0" u="none" strike="noStrike" dirty="0">
              <a:solidFill>
                <a:srgbClr val="0F172A"/>
              </a:solidFill>
              <a:effectLst/>
              <a:latin typeface="__Inter_a64ecd"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</a:pP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sözleşmesi; konusu mal ve/veya hizmetin sürümü ve dağıtımı olan sürekli borç ilişkisi doğuran bir sözleşme olup, bu sözleşme ile mal ve/veya hizmeti üreten ve/veya satan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veren; adı, sembolü, markası gibi gayri maddi mal ve değerlerini kullanarak bunların sürümünü yapma hakkını bir bedel karşılığında, belirli bir bölgede kendi ad ve hesabına çalışan bağımsız kişilere (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alanlara) vermeyi borçlanmaktadır.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veren bu sözleşme ile mal ve/veya hizmetlerin en iyi şekilde pazarlanmasını sağlamak için pazar araştırması ve tanıtım (reklam) yapmak, bu konuda kendine özgü bir anlayış geliştirerek bir organizasyon kurmak ve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alanları çalışmalarından yararlandıracak şekilde bu organizasyona dahil etmek yükümlülükleri üstlenmektedir.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alan ise,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bedeli ödeme dışında ayrıca sözleşme konusu malların sürümünü destekleme, bu konudaki tüm bilgileri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verene aktarma,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verenin pazarlama ilkelerine ve talimatlarına uyma, eğitim programlarına katılma ve bu doğrultuda işletmeyi yürütme yükümlülüğü altına girmektedir (Kırca, Çiğdem: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__Inter_a64ecd"/>
              </a:rPr>
              <a:t>Franchise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__Inter_a64ecd"/>
              </a:rPr>
              <a:t> Sözleşmesi, Ankara, 1997, s. 19-20).’</a:t>
            </a:r>
            <a:endParaRPr lang="tr-TR" b="0" i="0" u="none" strike="noStrike" dirty="0">
              <a:solidFill>
                <a:srgbClr val="0F172A"/>
              </a:solidFill>
              <a:effectLst/>
              <a:latin typeface="__Inter_a64ecd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6954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24FC7A-01C6-D2B1-FCDF-D2D258FD6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BB24C8-E3DD-EA7C-A2BC-CD84E9D19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Franchise</a:t>
            </a:r>
            <a:r>
              <a:rPr lang="tr-TR" dirty="0"/>
              <a:t>, aracılığı sağlar.</a:t>
            </a:r>
          </a:p>
          <a:p>
            <a:r>
              <a:rPr lang="tr-TR" dirty="0" err="1"/>
              <a:t>Franchise</a:t>
            </a:r>
            <a:r>
              <a:rPr lang="tr-TR" dirty="0"/>
              <a:t> veren, kendisi tarafından oluşturulup geliştirilen bir işletme sistemini kullanarak yabancılara ulaşabilir ve bunu bağımsız olmakla birlikte üzerinde tam bir kontrol kurabildiği </a:t>
            </a:r>
            <a:r>
              <a:rPr lang="tr-TR" dirty="0" err="1"/>
              <a:t>franchise</a:t>
            </a:r>
            <a:r>
              <a:rPr lang="tr-TR" dirty="0"/>
              <a:t> alan üzerinden yapar.</a:t>
            </a:r>
          </a:p>
          <a:p>
            <a:r>
              <a:rPr lang="tr-TR" dirty="0" err="1"/>
              <a:t>Franchise</a:t>
            </a:r>
            <a:r>
              <a:rPr lang="tr-TR" dirty="0"/>
              <a:t> alan, yeni ürün veya hizmet geliştirmeksizin, mevcut bir teknik bilgiyi kullanarak hali hazırda zaten tanınmış olan bir marka ile faaliyetlerine başlayarak başarı şansını arttırır. </a:t>
            </a:r>
          </a:p>
        </p:txBody>
      </p:sp>
    </p:spTree>
    <p:extLst>
      <p:ext uri="{BB962C8B-B14F-4D97-AF65-F5344CB8AC3E}">
        <p14:creationId xmlns:p14="http://schemas.microsoft.com/office/powerpoint/2010/main" val="3856244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A1194B-83B7-2D26-430E-485214403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Benzer sözleşmelerden farkı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61C56B-CE31-53D9-4F90-AD043D001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1. Tek satıcılık- </a:t>
            </a:r>
            <a:r>
              <a:rPr lang="tr-TR" b="1" dirty="0" err="1"/>
              <a:t>Franchise</a:t>
            </a:r>
            <a:r>
              <a:rPr lang="tr-TR" b="1" dirty="0"/>
              <a:t> Farkı</a:t>
            </a:r>
          </a:p>
          <a:p>
            <a:r>
              <a:rPr lang="tr-TR" dirty="0"/>
              <a:t>Her ikisinde de kendi ad ve hesabına çalışan bağımsız bir satıcı vardır.</a:t>
            </a:r>
          </a:p>
          <a:p>
            <a:r>
              <a:rPr lang="tr-TR" dirty="0"/>
              <a:t>Tek satıcılıkta sağlayıcı, ürünlerin belli bir bölgede satışını yapma hakkını tek satıcıya verir, tek satıcı da bu ürünlerin belirlenen bölgede sürümünü arttırmayı üstlenir.</a:t>
            </a:r>
          </a:p>
          <a:p>
            <a:r>
              <a:rPr lang="tr-TR" dirty="0" err="1"/>
              <a:t>Franchise</a:t>
            </a:r>
            <a:r>
              <a:rPr lang="tr-TR" dirty="0"/>
              <a:t> sözleşmesinde ise </a:t>
            </a:r>
            <a:r>
              <a:rPr lang="tr-TR" dirty="0" err="1"/>
              <a:t>franchise</a:t>
            </a:r>
            <a:r>
              <a:rPr lang="tr-TR" dirty="0"/>
              <a:t> veren, </a:t>
            </a:r>
            <a:r>
              <a:rPr lang="tr-TR" dirty="0" err="1"/>
              <a:t>fr.</a:t>
            </a:r>
            <a:r>
              <a:rPr lang="tr-TR" dirty="0"/>
              <a:t> Alana pazarlama ve işletme sistemi ile bunlara ilişkin fikri ve sınai hakları sunar.</a:t>
            </a:r>
          </a:p>
          <a:p>
            <a:r>
              <a:rPr lang="tr-TR" dirty="0"/>
              <a:t>Fr. Alan, </a:t>
            </a:r>
            <a:r>
              <a:rPr lang="tr-TR" dirty="0" err="1"/>
              <a:t>fr.</a:t>
            </a:r>
            <a:r>
              <a:rPr lang="tr-TR" dirty="0"/>
              <a:t> Verenin işletmesine entegre olur. Fr. Alan ilgili </a:t>
            </a:r>
            <a:r>
              <a:rPr lang="tr-TR" dirty="0" err="1"/>
              <a:t>franchise</a:t>
            </a:r>
            <a:r>
              <a:rPr lang="tr-TR" dirty="0"/>
              <a:t> ağının bağımsız olmayan bir şubesi olarak görülürken, tek satıcılıkta bu durum yoktur.</a:t>
            </a:r>
          </a:p>
          <a:p>
            <a:r>
              <a:rPr lang="tr-TR" dirty="0" err="1"/>
              <a:t>Fr</a:t>
            </a:r>
            <a:r>
              <a:rPr lang="tr-TR" dirty="0"/>
              <a:t> sözleşmesinde </a:t>
            </a:r>
            <a:r>
              <a:rPr lang="tr-TR" dirty="0" err="1"/>
              <a:t>fr.</a:t>
            </a:r>
            <a:r>
              <a:rPr lang="tr-TR" dirty="0"/>
              <a:t> Alan, </a:t>
            </a:r>
            <a:r>
              <a:rPr lang="tr-TR" dirty="0" err="1"/>
              <a:t>fr.</a:t>
            </a:r>
            <a:r>
              <a:rPr lang="tr-TR" dirty="0"/>
              <a:t> Verene bir ücret öder. Tek satıcılıkta ise karşı tarafa satın alınan malların ücreti ödenir.</a:t>
            </a:r>
          </a:p>
          <a:p>
            <a:r>
              <a:rPr lang="tr-TR" dirty="0"/>
              <a:t>Tek satıcılıktaki tekel hakkı, </a:t>
            </a:r>
            <a:r>
              <a:rPr lang="tr-TR" dirty="0" err="1"/>
              <a:t>franchise</a:t>
            </a:r>
            <a:r>
              <a:rPr lang="tr-TR" dirty="0"/>
              <a:t> sözleşmesinin zorunlu unsuru değildir.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2010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794CCE-BD6D-F39E-7A3B-64663392A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Benzer sözleşmelerden farkı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1CF7A4-EEEA-B256-A4A0-00BD17DC3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2-Franchise-Lisans Sözleşmeleri Farkı</a:t>
            </a:r>
          </a:p>
          <a:p>
            <a:pPr marL="0" indent="0">
              <a:buNone/>
            </a:pPr>
            <a:r>
              <a:rPr lang="tr-TR" dirty="0" err="1"/>
              <a:t>Franchise</a:t>
            </a:r>
            <a:r>
              <a:rPr lang="tr-TR" dirty="0"/>
              <a:t> sözleşmeleri içinde lisansı da barındıran bir çerçeve sözleşmedir.</a:t>
            </a:r>
          </a:p>
          <a:p>
            <a:pPr marL="0" indent="0">
              <a:buNone/>
            </a:pPr>
            <a:r>
              <a:rPr lang="tr-TR" dirty="0"/>
              <a:t>Fr. Verenin yükümlülükleri lisans verenden daha ayrıntılı ve geniştir.</a:t>
            </a:r>
          </a:p>
          <a:p>
            <a:pPr marL="0" indent="0">
              <a:buNone/>
            </a:pPr>
            <a:r>
              <a:rPr lang="tr-TR" dirty="0"/>
              <a:t>Lisans sözleşmelerinde lisans alanın lisans verenin dağıtım organizasyonuna dahil edilmesi gibi düzenlemeler yer alamaz ve lisans alanın da sürüm arttırma yükümlülüğü yoktur.</a:t>
            </a:r>
          </a:p>
          <a:p>
            <a:pPr marL="0" indent="0">
              <a:buNone/>
            </a:pPr>
            <a:r>
              <a:rPr lang="tr-TR" dirty="0"/>
              <a:t>Lisans sözleşmesinde lisans verenin lisans alan üzerindeki denetim ve gözetim hakkı sınırlıyken, </a:t>
            </a:r>
            <a:r>
              <a:rPr lang="tr-TR" dirty="0" err="1"/>
              <a:t>franchise</a:t>
            </a:r>
            <a:r>
              <a:rPr lang="tr-TR" dirty="0"/>
              <a:t> da </a:t>
            </a:r>
            <a:r>
              <a:rPr lang="tr-TR" dirty="0" err="1"/>
              <a:t>fr.</a:t>
            </a:r>
            <a:r>
              <a:rPr lang="tr-TR" dirty="0"/>
              <a:t> Veren </a:t>
            </a:r>
            <a:r>
              <a:rPr lang="tr-TR" dirty="0" err="1"/>
              <a:t>fr</a:t>
            </a:r>
            <a:r>
              <a:rPr lang="tr-TR" dirty="0"/>
              <a:t> alan üzerinde geniş kontrol yetkisine haizdir.</a:t>
            </a:r>
          </a:p>
        </p:txBody>
      </p:sp>
    </p:spTree>
    <p:extLst>
      <p:ext uri="{BB962C8B-B14F-4D97-AF65-F5344CB8AC3E}">
        <p14:creationId xmlns:p14="http://schemas.microsoft.com/office/powerpoint/2010/main" val="1545858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26805A-E846-C03D-4C51-44D52D582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Benzer sözleşmelerden farkı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804D62-69FC-932C-BDED-A5BB1B3B9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/>
              <a:t>3. Acentelik Sözleşmelerinden Farkı</a:t>
            </a:r>
          </a:p>
          <a:p>
            <a:r>
              <a:rPr lang="tr-TR" dirty="0"/>
              <a:t>Acente sözleşme kurulmasına aracılık eder veya müvekkili nam ve hesabına sözleşme akdeder.</a:t>
            </a:r>
          </a:p>
          <a:p>
            <a:r>
              <a:rPr lang="tr-TR" dirty="0" err="1"/>
              <a:t>Fr</a:t>
            </a:r>
            <a:r>
              <a:rPr lang="tr-TR" dirty="0"/>
              <a:t> alan kendi ad ve hesabına faaliyet gösterir.</a:t>
            </a:r>
          </a:p>
          <a:p>
            <a:r>
              <a:rPr lang="tr-TR" dirty="0"/>
              <a:t>Acente faaliyetlerinin sonucunda komisyona hak kazanır; </a:t>
            </a:r>
            <a:r>
              <a:rPr lang="tr-TR" dirty="0" err="1"/>
              <a:t>fr</a:t>
            </a:r>
            <a:r>
              <a:rPr lang="tr-TR" dirty="0"/>
              <a:t> alanın kazancı </a:t>
            </a:r>
            <a:r>
              <a:rPr lang="tr-TR" dirty="0" err="1"/>
              <a:t>fr.</a:t>
            </a:r>
            <a:r>
              <a:rPr lang="tr-TR" dirty="0"/>
              <a:t> Verenden aldığı malın fiyatı ile müşteriye tekrar sattığı arasındaki farktır.</a:t>
            </a:r>
          </a:p>
          <a:p>
            <a:r>
              <a:rPr lang="tr-TR" dirty="0"/>
              <a:t>Fr. Verenin verdiği talimatlar, müvekkilin acenteye verdiğinden daha geniştir.</a:t>
            </a:r>
          </a:p>
          <a:p>
            <a:r>
              <a:rPr lang="tr-TR" dirty="0"/>
              <a:t>Acentenin müvekkilin teknik bilgisinden ve becerisinden yararlanma hakkı yoktur.</a:t>
            </a:r>
          </a:p>
        </p:txBody>
      </p:sp>
    </p:spTree>
    <p:extLst>
      <p:ext uri="{BB962C8B-B14F-4D97-AF65-F5344CB8AC3E}">
        <p14:creationId xmlns:p14="http://schemas.microsoft.com/office/powerpoint/2010/main" val="3615701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0FB24C-45A2-AA30-0E97-F515CF008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Franchise</a:t>
            </a:r>
            <a:r>
              <a:rPr lang="tr-TR" dirty="0"/>
              <a:t> Sözleşmesi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BE0FB4-83F8-93B5-CE8E-A9D94B0F6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Tam iki tarafa borç yükler</a:t>
            </a:r>
          </a:p>
          <a:p>
            <a:r>
              <a:rPr lang="tr-TR" dirty="0"/>
              <a:t>Sürekli nitelikte çerçeve sözleşme</a:t>
            </a:r>
          </a:p>
          <a:p>
            <a:r>
              <a:rPr lang="tr-TR" dirty="0" err="1"/>
              <a:t>Atipik</a:t>
            </a:r>
            <a:r>
              <a:rPr lang="tr-TR" dirty="0"/>
              <a:t> sözleşme- kimisi </a:t>
            </a:r>
            <a:r>
              <a:rPr lang="tr-TR" dirty="0" err="1"/>
              <a:t>sui</a:t>
            </a:r>
            <a:r>
              <a:rPr lang="tr-TR" dirty="0"/>
              <a:t> </a:t>
            </a:r>
            <a:r>
              <a:rPr lang="tr-TR" dirty="0" err="1"/>
              <a:t>generius</a:t>
            </a:r>
            <a:r>
              <a:rPr lang="tr-TR" dirty="0"/>
              <a:t> – karma nitelikli olabileceği yönünde farklı görüşler</a:t>
            </a:r>
          </a:p>
          <a:p>
            <a:r>
              <a:rPr lang="tr-TR" dirty="0"/>
              <a:t>Kanunda düzenlenmiş ya da düzenlenmemiş farklı sözleşmelerin unsurları yer alır ve bu unsurlar kanunun öngörmediği biçimde bir araya gelir.</a:t>
            </a:r>
          </a:p>
        </p:txBody>
      </p:sp>
    </p:spTree>
    <p:extLst>
      <p:ext uri="{BB962C8B-B14F-4D97-AF65-F5344CB8AC3E}">
        <p14:creationId xmlns:p14="http://schemas.microsoft.com/office/powerpoint/2010/main" val="3593145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78DF4F-314C-E36B-25E4-618BAE901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Franchise</a:t>
            </a:r>
            <a:r>
              <a:rPr lang="tr-TR" dirty="0"/>
              <a:t> Sözleşmesi Unsurları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953EF3-88AE-6AD6-797F-358D6A8D2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Süreklilik Taşıyan Çerçeve Sözleşme</a:t>
            </a:r>
          </a:p>
          <a:p>
            <a:r>
              <a:rPr lang="tr-TR" dirty="0"/>
              <a:t>2. Kendi Adına ve Hesabına Davranma</a:t>
            </a:r>
          </a:p>
          <a:p>
            <a:r>
              <a:rPr lang="tr-TR" dirty="0"/>
              <a:t>3. </a:t>
            </a:r>
            <a:r>
              <a:rPr lang="tr-TR" dirty="0" err="1"/>
              <a:t>Franchise</a:t>
            </a:r>
            <a:r>
              <a:rPr lang="tr-TR" dirty="0"/>
              <a:t> Sistemi</a:t>
            </a:r>
          </a:p>
          <a:p>
            <a:r>
              <a:rPr lang="tr-TR" dirty="0"/>
              <a:t>4. Dikey İşbirliği</a:t>
            </a:r>
          </a:p>
          <a:p>
            <a:r>
              <a:rPr lang="tr-TR" dirty="0"/>
              <a:t>5. Ücret</a:t>
            </a:r>
          </a:p>
          <a:p>
            <a:r>
              <a:rPr lang="tr-TR" dirty="0"/>
              <a:t>6.Tekel Hakkı</a:t>
            </a:r>
          </a:p>
        </p:txBody>
      </p:sp>
    </p:spTree>
    <p:extLst>
      <p:ext uri="{BB962C8B-B14F-4D97-AF65-F5344CB8AC3E}">
        <p14:creationId xmlns:p14="http://schemas.microsoft.com/office/powerpoint/2010/main" val="4259259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857</Words>
  <Application>Microsoft Macintosh PowerPoint</Application>
  <PresentationFormat>Geniş ekran</PresentationFormat>
  <Paragraphs>71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__Inter_a64ecd</vt:lpstr>
      <vt:lpstr>Arial</vt:lpstr>
      <vt:lpstr>Calibri</vt:lpstr>
      <vt:lpstr>Calibri Light</vt:lpstr>
      <vt:lpstr>Times New Roman</vt:lpstr>
      <vt:lpstr>Wingdings</vt:lpstr>
      <vt:lpstr>Office Teması</vt:lpstr>
      <vt:lpstr>Milletlerarası Ticari Sözleşmeler</vt:lpstr>
      <vt:lpstr>Tanım</vt:lpstr>
      <vt:lpstr> T.C. Yargıtay HG. HUKUK GENEL KURULU Esas : 2017/11-60Karar : 2019/579Karar Tarihi :16.05.2019 </vt:lpstr>
      <vt:lpstr>PowerPoint Sunusu</vt:lpstr>
      <vt:lpstr>Benzer sözleşmelerden farkı</vt:lpstr>
      <vt:lpstr>Benzer sözleşmelerden farkı</vt:lpstr>
      <vt:lpstr>Benzer sözleşmelerden farkı</vt:lpstr>
      <vt:lpstr>Franchise Sözleşmesi</vt:lpstr>
      <vt:lpstr>Franchise Sözleşmesi Unsurları</vt:lpstr>
      <vt:lpstr>Tarafların Borçları</vt:lpstr>
      <vt:lpstr>Tarafların Borçları</vt:lpstr>
      <vt:lpstr>Sözleşmenin SONA ermesi </vt:lpstr>
      <vt:lpstr>Önerilen 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Ticari Sözleşmeler</dc:title>
  <dc:creator>yazar1</dc:creator>
  <cp:lastModifiedBy>yazar1</cp:lastModifiedBy>
  <cp:revision>1</cp:revision>
  <dcterms:created xsi:type="dcterms:W3CDTF">2023-12-25T12:19:58Z</dcterms:created>
  <dcterms:modified xsi:type="dcterms:W3CDTF">2023-12-25T12:52:25Z</dcterms:modified>
</cp:coreProperties>
</file>